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1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3" r:id="rId3"/>
    <p:sldId id="262" r:id="rId4"/>
    <p:sldId id="265" r:id="rId5"/>
    <p:sldId id="267" r:id="rId6"/>
    <p:sldId id="275" r:id="rId7"/>
    <p:sldId id="264" r:id="rId8"/>
    <p:sldId id="261" r:id="rId9"/>
    <p:sldId id="260" r:id="rId10"/>
    <p:sldId id="270" r:id="rId11"/>
    <p:sldId id="269" r:id="rId12"/>
    <p:sldId id="268" r:id="rId13"/>
    <p:sldId id="273" r:id="rId14"/>
    <p:sldId id="274" r:id="rId15"/>
    <p:sldId id="272" r:id="rId16"/>
    <p:sldId id="271" r:id="rId17"/>
    <p:sldId id="276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86AC4"/>
    <a:srgbClr val="D4293D"/>
    <a:srgbClr val="C9DBC1"/>
    <a:srgbClr val="C0C9E4"/>
    <a:srgbClr val="F6CCBE"/>
    <a:srgbClr val="FFE2BC"/>
    <a:srgbClr val="D8D8D8"/>
    <a:srgbClr val="C4D5EB"/>
    <a:srgbClr val="2A0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ECF9F-B9E5-4FFF-965B-F911F25343EC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1ACCB4F-9D3F-4FC9-8A32-56552BED931B}">
      <dgm:prSet phldrT="[Tekst]" custT="1"/>
      <dgm:spPr/>
      <dgm:t>
        <a:bodyPr/>
        <a:lstStyle/>
        <a:p>
          <a:r>
            <a:rPr lang="pl-PL" sz="1200" b="1" i="0" u="none" dirty="0" smtClean="0"/>
            <a:t>W1</a:t>
          </a:r>
        </a:p>
        <a:p>
          <a:r>
            <a:rPr lang="pl-PL" sz="1100" b="1" i="0" u="none" dirty="0" smtClean="0"/>
            <a:t>udział dochodów własnych w dochodach ogółem </a:t>
          </a:r>
          <a:endParaRPr lang="pl-PL" sz="1100" b="1" dirty="0"/>
        </a:p>
      </dgm:t>
    </dgm:pt>
    <dgm:pt modelId="{E437EF0A-D340-4E2E-B376-892780A6DE64}" type="parTrans" cxnId="{6404DD35-AF10-4AD2-94E0-36CA9ACA7B23}">
      <dgm:prSet/>
      <dgm:spPr/>
      <dgm:t>
        <a:bodyPr/>
        <a:lstStyle/>
        <a:p>
          <a:endParaRPr lang="pl-PL"/>
        </a:p>
      </dgm:t>
    </dgm:pt>
    <dgm:pt modelId="{DC666B81-5D88-45BB-B8C2-98F63A21CF83}" type="sibTrans" cxnId="{6404DD35-AF10-4AD2-94E0-36CA9ACA7B23}">
      <dgm:prSet/>
      <dgm:spPr/>
      <dgm:t>
        <a:bodyPr/>
        <a:lstStyle/>
        <a:p>
          <a:endParaRPr lang="pl-PL"/>
        </a:p>
      </dgm:t>
    </dgm:pt>
    <dgm:pt modelId="{C52A4347-9D77-4959-9ADD-0A3F5FD5080B}">
      <dgm:prSet phldrT="[Tekst]" custT="1"/>
      <dgm:spPr/>
      <dgm:t>
        <a:bodyPr/>
        <a:lstStyle/>
        <a:p>
          <a:r>
            <a:rPr lang="pl-PL" sz="1200" b="1" i="0" u="none" dirty="0" smtClean="0"/>
            <a:t>W2 </a:t>
          </a:r>
        </a:p>
        <a:p>
          <a:r>
            <a:rPr lang="pl-PL" sz="1100" b="1" i="0" u="none" dirty="0" smtClean="0"/>
            <a:t>relacja nadwyżki operacyjnej (dochody bieżące minus wydatki bieżące) do dochodów ogółem</a:t>
          </a:r>
          <a:endParaRPr lang="pl-PL" sz="1100" b="1" dirty="0"/>
        </a:p>
      </dgm:t>
    </dgm:pt>
    <dgm:pt modelId="{357DD45F-90B2-41D1-B6B2-BA9ADB8CD541}" type="parTrans" cxnId="{5A67202F-F349-4E32-90BE-2E8AB3D8C8DB}">
      <dgm:prSet/>
      <dgm:spPr/>
      <dgm:t>
        <a:bodyPr/>
        <a:lstStyle/>
        <a:p>
          <a:endParaRPr lang="pl-PL"/>
        </a:p>
      </dgm:t>
    </dgm:pt>
    <dgm:pt modelId="{76E890AF-A1A8-41B5-8DCE-6EE854D17049}" type="sibTrans" cxnId="{5A67202F-F349-4E32-90BE-2E8AB3D8C8DB}">
      <dgm:prSet/>
      <dgm:spPr/>
      <dgm:t>
        <a:bodyPr/>
        <a:lstStyle/>
        <a:p>
          <a:endParaRPr lang="pl-PL"/>
        </a:p>
      </dgm:t>
    </dgm:pt>
    <dgm:pt modelId="{FE6629CD-791F-4F35-B6AD-FAF38881A158}">
      <dgm:prSet phldrT="[Tekst]" custT="1"/>
      <dgm:spPr/>
      <dgm:t>
        <a:bodyPr/>
        <a:lstStyle/>
        <a:p>
          <a:r>
            <a:rPr lang="pl-PL" sz="1200" b="1" i="0" u="none" dirty="0" smtClean="0"/>
            <a:t>W3</a:t>
          </a:r>
        </a:p>
        <a:p>
          <a:r>
            <a:rPr lang="pl-PL" sz="1100" b="1" i="0" u="none" dirty="0" smtClean="0"/>
            <a:t>udział wydatków inwestycyjnych                       w wydatkach ogółem</a:t>
          </a:r>
          <a:endParaRPr lang="pl-PL" sz="1100" b="1" dirty="0"/>
        </a:p>
      </dgm:t>
    </dgm:pt>
    <dgm:pt modelId="{B9407D98-57CC-4A3B-83C0-6540AD3DA636}" type="parTrans" cxnId="{E2D26AF4-8461-4D9D-9C1C-DD0841C98A09}">
      <dgm:prSet/>
      <dgm:spPr/>
      <dgm:t>
        <a:bodyPr/>
        <a:lstStyle/>
        <a:p>
          <a:endParaRPr lang="pl-PL"/>
        </a:p>
      </dgm:t>
    </dgm:pt>
    <dgm:pt modelId="{247ED697-B81E-4886-A28C-DA05DBBBA1FB}" type="sibTrans" cxnId="{E2D26AF4-8461-4D9D-9C1C-DD0841C98A09}">
      <dgm:prSet/>
      <dgm:spPr/>
      <dgm:t>
        <a:bodyPr/>
        <a:lstStyle/>
        <a:p>
          <a:endParaRPr lang="pl-PL"/>
        </a:p>
      </dgm:t>
    </dgm:pt>
    <dgm:pt modelId="{8CF05B6C-6A9A-4F7D-8D55-98607ED4FB41}">
      <dgm:prSet phldrT="[Tekst]" custT="1"/>
      <dgm:spPr/>
      <dgm:t>
        <a:bodyPr/>
        <a:lstStyle/>
        <a:p>
          <a:r>
            <a:rPr lang="pl-PL" sz="1200" b="1" i="0" u="none" dirty="0" smtClean="0"/>
            <a:t>W4</a:t>
          </a:r>
        </a:p>
        <a:p>
          <a:r>
            <a:rPr lang="pl-PL" sz="1100" b="1" i="0" u="none" dirty="0" smtClean="0"/>
            <a:t>relacja zobowiązań (zaliczanych do długu publicznego) do dochodów ogółem</a:t>
          </a:r>
          <a:endParaRPr lang="pl-PL" sz="1100" b="1" dirty="0"/>
        </a:p>
      </dgm:t>
    </dgm:pt>
    <dgm:pt modelId="{A91DC7EF-2F5E-438A-9DF5-19B12176F8DB}" type="parTrans" cxnId="{4F4E2A1D-5C6D-47C1-A458-4768F730B8E0}">
      <dgm:prSet/>
      <dgm:spPr/>
      <dgm:t>
        <a:bodyPr/>
        <a:lstStyle/>
        <a:p>
          <a:endParaRPr lang="pl-PL"/>
        </a:p>
      </dgm:t>
    </dgm:pt>
    <dgm:pt modelId="{36CC3CDB-6DD8-4FC8-A864-013A2927DE1A}" type="sibTrans" cxnId="{4F4E2A1D-5C6D-47C1-A458-4768F730B8E0}">
      <dgm:prSet/>
      <dgm:spPr/>
      <dgm:t>
        <a:bodyPr/>
        <a:lstStyle/>
        <a:p>
          <a:endParaRPr lang="pl-PL"/>
        </a:p>
      </dgm:t>
    </dgm:pt>
    <dgm:pt modelId="{3DD48BB5-1F3B-496E-BE42-24AC96482251}">
      <dgm:prSet phldrT="[Tekst]" custT="1"/>
      <dgm:spPr/>
      <dgm:t>
        <a:bodyPr/>
        <a:lstStyle/>
        <a:p>
          <a:r>
            <a:rPr lang="pl-PL" sz="1200" b="1" i="0" u="none" dirty="0" smtClean="0"/>
            <a:t>W5</a:t>
          </a:r>
        </a:p>
        <a:p>
          <a:r>
            <a:rPr lang="pl-PL" sz="1100" b="1" i="0" u="none" dirty="0" smtClean="0"/>
            <a:t>obciążenie wydatków bieżących wydatkami na wynagrodzenia i pochodne od wynagrodzeń</a:t>
          </a:r>
          <a:endParaRPr lang="pl-PL" sz="1100" b="1" dirty="0"/>
        </a:p>
      </dgm:t>
    </dgm:pt>
    <dgm:pt modelId="{76BD3F3E-ABDF-4BEE-AC47-B965B30D3919}" type="parTrans" cxnId="{A8674E3A-D764-467E-9879-13A6CBA53F32}">
      <dgm:prSet/>
      <dgm:spPr/>
      <dgm:t>
        <a:bodyPr/>
        <a:lstStyle/>
        <a:p>
          <a:endParaRPr lang="pl-PL"/>
        </a:p>
      </dgm:t>
    </dgm:pt>
    <dgm:pt modelId="{C97E6679-0414-43D4-9668-7CD79BD594CF}" type="sibTrans" cxnId="{A8674E3A-D764-467E-9879-13A6CBA53F32}">
      <dgm:prSet/>
      <dgm:spPr/>
      <dgm:t>
        <a:bodyPr/>
        <a:lstStyle/>
        <a:p>
          <a:endParaRPr lang="pl-PL"/>
        </a:p>
      </dgm:t>
    </dgm:pt>
    <dgm:pt modelId="{B3C0723F-1145-4E18-8D66-4FB2C9C269FE}" type="pres">
      <dgm:prSet presAssocID="{424ECF9F-B9E5-4FFF-965B-F911F25343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376B6A5-969E-4039-8495-75DA5A81EFCB}" type="pres">
      <dgm:prSet presAssocID="{424ECF9F-B9E5-4FFF-965B-F911F25343EC}" presName="cycle" presStyleCnt="0"/>
      <dgm:spPr/>
    </dgm:pt>
    <dgm:pt modelId="{E29FC6F4-B27F-4306-BDB3-8183D9F4FAB8}" type="pres">
      <dgm:prSet presAssocID="{A1ACCB4F-9D3F-4FC9-8A32-56552BED931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FC15DD-F230-4AA6-B2E8-830BFD3B0553}" type="pres">
      <dgm:prSet presAssocID="{DC666B81-5D88-45BB-B8C2-98F63A21CF83}" presName="sibTransFirstNode" presStyleLbl="bgShp" presStyleIdx="0" presStyleCnt="1"/>
      <dgm:spPr/>
      <dgm:t>
        <a:bodyPr/>
        <a:lstStyle/>
        <a:p>
          <a:endParaRPr lang="pl-PL"/>
        </a:p>
      </dgm:t>
    </dgm:pt>
    <dgm:pt modelId="{21B83816-231D-422A-8E6F-044A68691EFB}" type="pres">
      <dgm:prSet presAssocID="{C52A4347-9D77-4959-9ADD-0A3F5FD5080B}" presName="nodeFollowingNodes" presStyleLbl="node1" presStyleIdx="1" presStyleCnt="5" custScaleX="110000" custScaleY="110000" custRadScaleRad="97337" custRadScaleInc="83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CF9F03-FCB3-421C-B679-377360DD886E}" type="pres">
      <dgm:prSet presAssocID="{FE6629CD-791F-4F35-B6AD-FAF38881A158}" presName="nodeFollowingNodes" presStyleLbl="node1" presStyleIdx="2" presStyleCnt="5" custRadScaleRad="107104" custRadScaleInc="-44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0F9B7F-5C5D-4F52-8DBD-FBA828C0CB00}" type="pres">
      <dgm:prSet presAssocID="{8CF05B6C-6A9A-4F7D-8D55-98607ED4FB41}" presName="nodeFollowingNodes" presStyleLbl="node1" presStyleIdx="3" presStyleCnt="5" custRadScaleRad="115996" custRadScaleInc="586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4A05DA-F6C8-450A-8F10-A721C03CF652}" type="pres">
      <dgm:prSet presAssocID="{3DD48BB5-1F3B-496E-BE42-24AC9648225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8674E3A-D764-467E-9879-13A6CBA53F32}" srcId="{424ECF9F-B9E5-4FFF-965B-F911F25343EC}" destId="{3DD48BB5-1F3B-496E-BE42-24AC96482251}" srcOrd="4" destOrd="0" parTransId="{76BD3F3E-ABDF-4BEE-AC47-B965B30D3919}" sibTransId="{C97E6679-0414-43D4-9668-7CD79BD594CF}"/>
    <dgm:cxn modelId="{DDD0414F-87BD-460E-B212-C09758D69A72}" type="presOf" srcId="{8CF05B6C-6A9A-4F7D-8D55-98607ED4FB41}" destId="{680F9B7F-5C5D-4F52-8DBD-FBA828C0CB00}" srcOrd="0" destOrd="0" presId="urn:microsoft.com/office/officeart/2005/8/layout/cycle3"/>
    <dgm:cxn modelId="{648516E9-E4B8-48DD-A9E8-82C803A55A01}" type="presOf" srcId="{FE6629CD-791F-4F35-B6AD-FAF38881A158}" destId="{DFCF9F03-FCB3-421C-B679-377360DD886E}" srcOrd="0" destOrd="0" presId="urn:microsoft.com/office/officeart/2005/8/layout/cycle3"/>
    <dgm:cxn modelId="{E2D26AF4-8461-4D9D-9C1C-DD0841C98A09}" srcId="{424ECF9F-B9E5-4FFF-965B-F911F25343EC}" destId="{FE6629CD-791F-4F35-B6AD-FAF38881A158}" srcOrd="2" destOrd="0" parTransId="{B9407D98-57CC-4A3B-83C0-6540AD3DA636}" sibTransId="{247ED697-B81E-4886-A28C-DA05DBBBA1FB}"/>
    <dgm:cxn modelId="{4F4E2A1D-5C6D-47C1-A458-4768F730B8E0}" srcId="{424ECF9F-B9E5-4FFF-965B-F911F25343EC}" destId="{8CF05B6C-6A9A-4F7D-8D55-98607ED4FB41}" srcOrd="3" destOrd="0" parTransId="{A91DC7EF-2F5E-438A-9DF5-19B12176F8DB}" sibTransId="{36CC3CDB-6DD8-4FC8-A864-013A2927DE1A}"/>
    <dgm:cxn modelId="{61F08B6D-5EC3-47C0-B491-FBB47CACB894}" type="presOf" srcId="{A1ACCB4F-9D3F-4FC9-8A32-56552BED931B}" destId="{E29FC6F4-B27F-4306-BDB3-8183D9F4FAB8}" srcOrd="0" destOrd="0" presId="urn:microsoft.com/office/officeart/2005/8/layout/cycle3"/>
    <dgm:cxn modelId="{95944F03-2633-4B05-B12D-9F3687F5D4D6}" type="presOf" srcId="{C52A4347-9D77-4959-9ADD-0A3F5FD5080B}" destId="{21B83816-231D-422A-8E6F-044A68691EFB}" srcOrd="0" destOrd="0" presId="urn:microsoft.com/office/officeart/2005/8/layout/cycle3"/>
    <dgm:cxn modelId="{5A67202F-F349-4E32-90BE-2E8AB3D8C8DB}" srcId="{424ECF9F-B9E5-4FFF-965B-F911F25343EC}" destId="{C52A4347-9D77-4959-9ADD-0A3F5FD5080B}" srcOrd="1" destOrd="0" parTransId="{357DD45F-90B2-41D1-B6B2-BA9ADB8CD541}" sibTransId="{76E890AF-A1A8-41B5-8DCE-6EE854D17049}"/>
    <dgm:cxn modelId="{4320448B-E766-40E6-AD26-B0EB7CA40EF1}" type="presOf" srcId="{3DD48BB5-1F3B-496E-BE42-24AC96482251}" destId="{394A05DA-F6C8-450A-8F10-A721C03CF652}" srcOrd="0" destOrd="0" presId="urn:microsoft.com/office/officeart/2005/8/layout/cycle3"/>
    <dgm:cxn modelId="{F7E409A5-216B-4148-ABBF-1E2CEAC083D8}" type="presOf" srcId="{DC666B81-5D88-45BB-B8C2-98F63A21CF83}" destId="{AAFC15DD-F230-4AA6-B2E8-830BFD3B0553}" srcOrd="0" destOrd="0" presId="urn:microsoft.com/office/officeart/2005/8/layout/cycle3"/>
    <dgm:cxn modelId="{6404DD35-AF10-4AD2-94E0-36CA9ACA7B23}" srcId="{424ECF9F-B9E5-4FFF-965B-F911F25343EC}" destId="{A1ACCB4F-9D3F-4FC9-8A32-56552BED931B}" srcOrd="0" destOrd="0" parTransId="{E437EF0A-D340-4E2E-B376-892780A6DE64}" sibTransId="{DC666B81-5D88-45BB-B8C2-98F63A21CF83}"/>
    <dgm:cxn modelId="{8287D4E5-6188-4CC9-81ED-E9A37DD74269}" type="presOf" srcId="{424ECF9F-B9E5-4FFF-965B-F911F25343EC}" destId="{B3C0723F-1145-4E18-8D66-4FB2C9C269FE}" srcOrd="0" destOrd="0" presId="urn:microsoft.com/office/officeart/2005/8/layout/cycle3"/>
    <dgm:cxn modelId="{43B131AF-51D5-4E4F-8844-56F7A2100F0A}" type="presParOf" srcId="{B3C0723F-1145-4E18-8D66-4FB2C9C269FE}" destId="{C376B6A5-969E-4039-8495-75DA5A81EFCB}" srcOrd="0" destOrd="0" presId="urn:microsoft.com/office/officeart/2005/8/layout/cycle3"/>
    <dgm:cxn modelId="{3A2EEF28-98A4-415E-80F3-8EE973C9A6BF}" type="presParOf" srcId="{C376B6A5-969E-4039-8495-75DA5A81EFCB}" destId="{E29FC6F4-B27F-4306-BDB3-8183D9F4FAB8}" srcOrd="0" destOrd="0" presId="urn:microsoft.com/office/officeart/2005/8/layout/cycle3"/>
    <dgm:cxn modelId="{CF5C1DEE-D402-4E9E-BAD2-E42D479F5A22}" type="presParOf" srcId="{C376B6A5-969E-4039-8495-75DA5A81EFCB}" destId="{AAFC15DD-F230-4AA6-B2E8-830BFD3B0553}" srcOrd="1" destOrd="0" presId="urn:microsoft.com/office/officeart/2005/8/layout/cycle3"/>
    <dgm:cxn modelId="{DAAE7964-B6BD-43DF-B880-67A7927D0CBF}" type="presParOf" srcId="{C376B6A5-969E-4039-8495-75DA5A81EFCB}" destId="{21B83816-231D-422A-8E6F-044A68691EFB}" srcOrd="2" destOrd="0" presId="urn:microsoft.com/office/officeart/2005/8/layout/cycle3"/>
    <dgm:cxn modelId="{999DBAC4-D9AF-4018-9D3E-56794AFCE7A9}" type="presParOf" srcId="{C376B6A5-969E-4039-8495-75DA5A81EFCB}" destId="{DFCF9F03-FCB3-421C-B679-377360DD886E}" srcOrd="3" destOrd="0" presId="urn:microsoft.com/office/officeart/2005/8/layout/cycle3"/>
    <dgm:cxn modelId="{CB799D14-7D04-4FE3-A536-DE86466AC15F}" type="presParOf" srcId="{C376B6A5-969E-4039-8495-75DA5A81EFCB}" destId="{680F9B7F-5C5D-4F52-8DBD-FBA828C0CB00}" srcOrd="4" destOrd="0" presId="urn:microsoft.com/office/officeart/2005/8/layout/cycle3"/>
    <dgm:cxn modelId="{AAF902CF-A921-4B08-87B2-ED68F1AB3002}" type="presParOf" srcId="{C376B6A5-969E-4039-8495-75DA5A81EFCB}" destId="{394A05DA-F6C8-450A-8F10-A721C03CF65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D2F06A-D779-4616-9209-62BA141543A1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74D43557-9E63-4FBF-B646-39E92DBD028B}">
      <dgm:prSet custT="1"/>
      <dgm:spPr/>
      <dgm:t>
        <a:bodyPr/>
        <a:lstStyle/>
        <a:p>
          <a:pPr rtl="0"/>
          <a:r>
            <a:rPr lang="pl-PL" sz="2000" dirty="0" smtClean="0"/>
            <a:t>gmin wiejskich</a:t>
          </a:r>
          <a:endParaRPr lang="pl-PL" sz="2000" dirty="0"/>
        </a:p>
      </dgm:t>
    </dgm:pt>
    <dgm:pt modelId="{3B7AA3A7-5451-43D5-ABE8-A4D53ABD07B9}" type="parTrans" cxnId="{0DCC8B89-1DA9-4917-8D67-9D572E59BD4D}">
      <dgm:prSet/>
      <dgm:spPr/>
      <dgm:t>
        <a:bodyPr/>
        <a:lstStyle/>
        <a:p>
          <a:endParaRPr lang="pl-PL"/>
        </a:p>
      </dgm:t>
    </dgm:pt>
    <dgm:pt modelId="{6DAF06D8-F45C-4F36-8037-0C5FAFB48898}" type="sibTrans" cxnId="{0DCC8B89-1DA9-4917-8D67-9D572E59BD4D}">
      <dgm:prSet/>
      <dgm:spPr/>
      <dgm:t>
        <a:bodyPr/>
        <a:lstStyle/>
        <a:p>
          <a:endParaRPr lang="pl-PL"/>
        </a:p>
      </dgm:t>
    </dgm:pt>
    <dgm:pt modelId="{5525212F-152B-44F2-BFAC-9AEBD3CC8946}">
      <dgm:prSet custT="1"/>
      <dgm:spPr/>
      <dgm:t>
        <a:bodyPr/>
        <a:lstStyle/>
        <a:p>
          <a:pPr rtl="0"/>
          <a:r>
            <a:rPr lang="pl-PL" sz="2000" dirty="0" smtClean="0"/>
            <a:t>gmin miejsko-wiejskich</a:t>
          </a:r>
          <a:endParaRPr lang="pl-PL" sz="2000" dirty="0"/>
        </a:p>
      </dgm:t>
    </dgm:pt>
    <dgm:pt modelId="{9DC3150D-B300-4CD1-AA98-ED367A4397BE}" type="parTrans" cxnId="{FC072602-202D-427B-A8CC-107993B211C7}">
      <dgm:prSet/>
      <dgm:spPr/>
      <dgm:t>
        <a:bodyPr/>
        <a:lstStyle/>
        <a:p>
          <a:endParaRPr lang="pl-PL"/>
        </a:p>
      </dgm:t>
    </dgm:pt>
    <dgm:pt modelId="{41B9E264-883A-4A54-B72C-1A7C529C34BC}" type="sibTrans" cxnId="{FC072602-202D-427B-A8CC-107993B211C7}">
      <dgm:prSet/>
      <dgm:spPr/>
      <dgm:t>
        <a:bodyPr/>
        <a:lstStyle/>
        <a:p>
          <a:endParaRPr lang="pl-PL"/>
        </a:p>
      </dgm:t>
    </dgm:pt>
    <dgm:pt modelId="{ACB478EF-2601-4707-86D5-44FE3DAEA9E8}">
      <dgm:prSet custT="1"/>
      <dgm:spPr/>
      <dgm:t>
        <a:bodyPr/>
        <a:lstStyle/>
        <a:p>
          <a:pPr rtl="0"/>
          <a:r>
            <a:rPr lang="pl-PL" sz="2000" dirty="0" smtClean="0"/>
            <a:t>gmin miejskich</a:t>
          </a:r>
          <a:endParaRPr lang="pl-PL" sz="2000" dirty="0"/>
        </a:p>
      </dgm:t>
    </dgm:pt>
    <dgm:pt modelId="{8C689FC7-EFE5-4FD9-A53A-806AD3AFD1CF}" type="parTrans" cxnId="{E012A065-6C4F-4046-A7E4-2919DE6051C5}">
      <dgm:prSet/>
      <dgm:spPr/>
      <dgm:t>
        <a:bodyPr/>
        <a:lstStyle/>
        <a:p>
          <a:endParaRPr lang="pl-PL"/>
        </a:p>
      </dgm:t>
    </dgm:pt>
    <dgm:pt modelId="{DEFA6AD4-5D40-40F3-A786-F7D7ED93FB91}" type="sibTrans" cxnId="{E012A065-6C4F-4046-A7E4-2919DE6051C5}">
      <dgm:prSet/>
      <dgm:spPr/>
      <dgm:t>
        <a:bodyPr/>
        <a:lstStyle/>
        <a:p>
          <a:endParaRPr lang="pl-PL"/>
        </a:p>
      </dgm:t>
    </dgm:pt>
    <dgm:pt modelId="{F783E0A6-6D6E-4BBD-A5A8-5202975EE7D0}">
      <dgm:prSet custT="1"/>
      <dgm:spPr/>
      <dgm:t>
        <a:bodyPr/>
        <a:lstStyle/>
        <a:p>
          <a:pPr rtl="0"/>
          <a:r>
            <a:rPr lang="pl-PL" sz="2000" dirty="0" smtClean="0"/>
            <a:t>miasta na prawach powiatu</a:t>
          </a:r>
        </a:p>
        <a:p>
          <a:pPr rtl="0"/>
          <a:r>
            <a:rPr lang="pl-PL" sz="2000" dirty="0" smtClean="0"/>
            <a:t>oraz samorząd województwa</a:t>
          </a:r>
          <a:endParaRPr lang="pl-PL" sz="2000" dirty="0"/>
        </a:p>
      </dgm:t>
    </dgm:pt>
    <dgm:pt modelId="{C4170544-033E-474E-AF8D-E30D733B7D7B}" type="parTrans" cxnId="{FD75B9F5-0B6B-462B-BB37-19CD5B83D618}">
      <dgm:prSet/>
      <dgm:spPr/>
      <dgm:t>
        <a:bodyPr/>
        <a:lstStyle/>
        <a:p>
          <a:endParaRPr lang="pl-PL"/>
        </a:p>
      </dgm:t>
    </dgm:pt>
    <dgm:pt modelId="{84D58D7F-2F6F-46C5-A32C-C2AA7D8FD991}" type="sibTrans" cxnId="{FD75B9F5-0B6B-462B-BB37-19CD5B83D618}">
      <dgm:prSet/>
      <dgm:spPr/>
      <dgm:t>
        <a:bodyPr/>
        <a:lstStyle/>
        <a:p>
          <a:endParaRPr lang="pl-PL"/>
        </a:p>
      </dgm:t>
    </dgm:pt>
    <dgm:pt modelId="{57D2C690-CEA2-4732-9915-3FDBF7DDDE40}">
      <dgm:prSet custT="1"/>
      <dgm:spPr/>
      <dgm:t>
        <a:bodyPr/>
        <a:lstStyle/>
        <a:p>
          <a:pPr rtl="0"/>
          <a:r>
            <a:rPr lang="pl-PL" sz="2000" dirty="0" smtClean="0"/>
            <a:t>powiatów ziemskich</a:t>
          </a:r>
          <a:endParaRPr lang="pl-PL" sz="2000" dirty="0"/>
        </a:p>
      </dgm:t>
    </dgm:pt>
    <dgm:pt modelId="{1DF9F0F2-2B74-41E8-A7F9-39D94D33D54A}" type="parTrans" cxnId="{8B3028CB-A9F9-4842-9CD4-77AC50275861}">
      <dgm:prSet/>
      <dgm:spPr/>
      <dgm:t>
        <a:bodyPr/>
        <a:lstStyle/>
        <a:p>
          <a:endParaRPr lang="pl-PL"/>
        </a:p>
      </dgm:t>
    </dgm:pt>
    <dgm:pt modelId="{E0F1F8B0-21BD-4520-B49A-C2F9C6C2BD80}" type="sibTrans" cxnId="{8B3028CB-A9F9-4842-9CD4-77AC50275861}">
      <dgm:prSet/>
      <dgm:spPr/>
      <dgm:t>
        <a:bodyPr/>
        <a:lstStyle/>
        <a:p>
          <a:endParaRPr lang="pl-PL"/>
        </a:p>
      </dgm:t>
    </dgm:pt>
    <dgm:pt modelId="{340F202C-6F2E-40A9-80CD-95959C00185C}" type="pres">
      <dgm:prSet presAssocID="{8AD2F06A-D779-4616-9209-62BA141543A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A420E77-4D8D-4D61-A8C7-CE52C16FF2F7}" type="pres">
      <dgm:prSet presAssocID="{74D43557-9E63-4FBF-B646-39E92DBD028B}" presName="composite" presStyleCnt="0"/>
      <dgm:spPr/>
      <dgm:t>
        <a:bodyPr/>
        <a:lstStyle/>
        <a:p>
          <a:endParaRPr lang="pl-PL"/>
        </a:p>
      </dgm:t>
    </dgm:pt>
    <dgm:pt modelId="{82D99ECC-F5FF-4CF4-8FB4-5D876277095F}" type="pres">
      <dgm:prSet presAssocID="{74D43557-9E63-4FBF-B646-39E92DBD028B}" presName="imgShp" presStyleLbl="fgImgPlace1" presStyleIdx="0" presStyleCnt="5" custScaleX="121000" custScaleY="121000" custLinFactNeighborX="-4251" custLinFactNeighborY="-263"/>
      <dgm:spPr/>
      <dgm:t>
        <a:bodyPr/>
        <a:lstStyle/>
        <a:p>
          <a:endParaRPr lang="pl-PL"/>
        </a:p>
      </dgm:t>
    </dgm:pt>
    <dgm:pt modelId="{EC2219A7-A618-46A7-9407-48A382F0AF57}" type="pres">
      <dgm:prSet presAssocID="{74D43557-9E63-4FBF-B646-39E92DBD028B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B5FE9E-C383-401E-BEAC-FC8BB87F9D01}" type="pres">
      <dgm:prSet presAssocID="{6DAF06D8-F45C-4F36-8037-0C5FAFB48898}" presName="spacing" presStyleCnt="0"/>
      <dgm:spPr/>
      <dgm:t>
        <a:bodyPr/>
        <a:lstStyle/>
        <a:p>
          <a:endParaRPr lang="pl-PL"/>
        </a:p>
      </dgm:t>
    </dgm:pt>
    <dgm:pt modelId="{1B81E7C2-D888-4747-AEC4-1462980EDA9C}" type="pres">
      <dgm:prSet presAssocID="{5525212F-152B-44F2-BFAC-9AEBD3CC8946}" presName="composite" presStyleCnt="0"/>
      <dgm:spPr/>
      <dgm:t>
        <a:bodyPr/>
        <a:lstStyle/>
        <a:p>
          <a:endParaRPr lang="pl-PL"/>
        </a:p>
      </dgm:t>
    </dgm:pt>
    <dgm:pt modelId="{35787D4B-FE52-41DF-A1F4-13D7DFFC6215}" type="pres">
      <dgm:prSet presAssocID="{5525212F-152B-44F2-BFAC-9AEBD3CC8946}" presName="imgShp" presStyleLbl="fgImgPlace1" presStyleIdx="1" presStyleCnt="5" custScaleX="121000" custScaleY="121000"/>
      <dgm:spPr/>
      <dgm:t>
        <a:bodyPr/>
        <a:lstStyle/>
        <a:p>
          <a:endParaRPr lang="pl-PL"/>
        </a:p>
      </dgm:t>
    </dgm:pt>
    <dgm:pt modelId="{1601975F-6600-4EC7-A72E-EF4BAC898185}" type="pres">
      <dgm:prSet presAssocID="{5525212F-152B-44F2-BFAC-9AEBD3CC894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4C1BBF-2554-43D5-AA69-DD3D7E4F4C0A}" type="pres">
      <dgm:prSet presAssocID="{41B9E264-883A-4A54-B72C-1A7C529C34BC}" presName="spacing" presStyleCnt="0"/>
      <dgm:spPr/>
      <dgm:t>
        <a:bodyPr/>
        <a:lstStyle/>
        <a:p>
          <a:endParaRPr lang="pl-PL"/>
        </a:p>
      </dgm:t>
    </dgm:pt>
    <dgm:pt modelId="{7F96C017-E3E1-43C1-B684-226CA9B448A4}" type="pres">
      <dgm:prSet presAssocID="{ACB478EF-2601-4707-86D5-44FE3DAEA9E8}" presName="composite" presStyleCnt="0"/>
      <dgm:spPr/>
      <dgm:t>
        <a:bodyPr/>
        <a:lstStyle/>
        <a:p>
          <a:endParaRPr lang="pl-PL"/>
        </a:p>
      </dgm:t>
    </dgm:pt>
    <dgm:pt modelId="{96269665-8575-4B61-8B09-803168B7C59F}" type="pres">
      <dgm:prSet presAssocID="{ACB478EF-2601-4707-86D5-44FE3DAEA9E8}" presName="imgShp" presStyleLbl="fgImgPlace1" presStyleIdx="2" presStyleCnt="5" custScaleX="121000" custScaleY="121000"/>
      <dgm:spPr/>
      <dgm:t>
        <a:bodyPr/>
        <a:lstStyle/>
        <a:p>
          <a:endParaRPr lang="pl-PL"/>
        </a:p>
      </dgm:t>
    </dgm:pt>
    <dgm:pt modelId="{2A0B34E7-B883-416D-83D3-19CE0EF5E714}" type="pres">
      <dgm:prSet presAssocID="{ACB478EF-2601-4707-86D5-44FE3DAEA9E8}" presName="txShp" presStyleLbl="node1" presStyleIdx="2" presStyleCnt="5" custLinFactNeighborX="-122" custLinFactNeighborY="16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A89F0E-73B6-40B1-B74F-C3B16C4E2D6C}" type="pres">
      <dgm:prSet presAssocID="{DEFA6AD4-5D40-40F3-A786-F7D7ED93FB91}" presName="spacing" presStyleCnt="0"/>
      <dgm:spPr/>
      <dgm:t>
        <a:bodyPr/>
        <a:lstStyle/>
        <a:p>
          <a:endParaRPr lang="pl-PL"/>
        </a:p>
      </dgm:t>
    </dgm:pt>
    <dgm:pt modelId="{748A949B-B9E2-495B-9286-0EAC6D86275C}" type="pres">
      <dgm:prSet presAssocID="{57D2C690-CEA2-4732-9915-3FDBF7DDDE40}" presName="composite" presStyleCnt="0"/>
      <dgm:spPr/>
      <dgm:t>
        <a:bodyPr/>
        <a:lstStyle/>
        <a:p>
          <a:endParaRPr lang="pl-PL"/>
        </a:p>
      </dgm:t>
    </dgm:pt>
    <dgm:pt modelId="{9B2843DD-2CB7-4ADB-9665-84EDF47C0229}" type="pres">
      <dgm:prSet presAssocID="{57D2C690-CEA2-4732-9915-3FDBF7DDDE40}" presName="imgShp" presStyleLbl="fgImgPlace1" presStyleIdx="3" presStyleCnt="5" custScaleX="121000" custScaleY="121000"/>
      <dgm:spPr/>
      <dgm:t>
        <a:bodyPr/>
        <a:lstStyle/>
        <a:p>
          <a:endParaRPr lang="pl-PL"/>
        </a:p>
      </dgm:t>
    </dgm:pt>
    <dgm:pt modelId="{77191D16-4155-40D6-8614-EF2DE16E3F85}" type="pres">
      <dgm:prSet presAssocID="{57D2C690-CEA2-4732-9915-3FDBF7DDDE4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1D15D8-8036-4BAC-A591-FD30BA25D0B3}" type="pres">
      <dgm:prSet presAssocID="{E0F1F8B0-21BD-4520-B49A-C2F9C6C2BD80}" presName="spacing" presStyleCnt="0"/>
      <dgm:spPr/>
      <dgm:t>
        <a:bodyPr/>
        <a:lstStyle/>
        <a:p>
          <a:endParaRPr lang="pl-PL"/>
        </a:p>
      </dgm:t>
    </dgm:pt>
    <dgm:pt modelId="{EFEF9F6C-32F4-47D6-9F4D-E72E1AC4D5AB}" type="pres">
      <dgm:prSet presAssocID="{F783E0A6-6D6E-4BBD-A5A8-5202975EE7D0}" presName="composite" presStyleCnt="0"/>
      <dgm:spPr/>
      <dgm:t>
        <a:bodyPr/>
        <a:lstStyle/>
        <a:p>
          <a:endParaRPr lang="pl-PL"/>
        </a:p>
      </dgm:t>
    </dgm:pt>
    <dgm:pt modelId="{B9EC1075-AE20-4B75-982B-49A1DF85D415}" type="pres">
      <dgm:prSet presAssocID="{F783E0A6-6D6E-4BBD-A5A8-5202975EE7D0}" presName="imgShp" presStyleLbl="fgImgPlace1" presStyleIdx="4" presStyleCnt="5" custScaleX="121000" custScaleY="121000"/>
      <dgm:spPr/>
      <dgm:t>
        <a:bodyPr/>
        <a:lstStyle/>
        <a:p>
          <a:endParaRPr lang="pl-PL"/>
        </a:p>
      </dgm:t>
    </dgm:pt>
    <dgm:pt modelId="{95639D8E-3658-4564-8842-9055B3287D5B}" type="pres">
      <dgm:prSet presAssocID="{F783E0A6-6D6E-4BBD-A5A8-5202975EE7D0}" presName="txShp" presStyleLbl="node1" presStyleIdx="4" presStyleCnt="5" custScaleY="1671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26BC998-3C62-4B64-82A9-954E26A3E53D}" type="presOf" srcId="{8AD2F06A-D779-4616-9209-62BA141543A1}" destId="{340F202C-6F2E-40A9-80CD-95959C00185C}" srcOrd="0" destOrd="0" presId="urn:microsoft.com/office/officeart/2005/8/layout/vList3"/>
    <dgm:cxn modelId="{FD75B9F5-0B6B-462B-BB37-19CD5B83D618}" srcId="{8AD2F06A-D779-4616-9209-62BA141543A1}" destId="{F783E0A6-6D6E-4BBD-A5A8-5202975EE7D0}" srcOrd="4" destOrd="0" parTransId="{C4170544-033E-474E-AF8D-E30D733B7D7B}" sibTransId="{84D58D7F-2F6F-46C5-A32C-C2AA7D8FD991}"/>
    <dgm:cxn modelId="{FC072602-202D-427B-A8CC-107993B211C7}" srcId="{8AD2F06A-D779-4616-9209-62BA141543A1}" destId="{5525212F-152B-44F2-BFAC-9AEBD3CC8946}" srcOrd="1" destOrd="0" parTransId="{9DC3150D-B300-4CD1-AA98-ED367A4397BE}" sibTransId="{41B9E264-883A-4A54-B72C-1A7C529C34BC}"/>
    <dgm:cxn modelId="{222CEA7C-DFCD-4C83-A23B-325997413461}" type="presOf" srcId="{ACB478EF-2601-4707-86D5-44FE3DAEA9E8}" destId="{2A0B34E7-B883-416D-83D3-19CE0EF5E714}" srcOrd="0" destOrd="0" presId="urn:microsoft.com/office/officeart/2005/8/layout/vList3"/>
    <dgm:cxn modelId="{E012A065-6C4F-4046-A7E4-2919DE6051C5}" srcId="{8AD2F06A-D779-4616-9209-62BA141543A1}" destId="{ACB478EF-2601-4707-86D5-44FE3DAEA9E8}" srcOrd="2" destOrd="0" parTransId="{8C689FC7-EFE5-4FD9-A53A-806AD3AFD1CF}" sibTransId="{DEFA6AD4-5D40-40F3-A786-F7D7ED93FB91}"/>
    <dgm:cxn modelId="{2BF1E398-DDA5-42BE-A7B1-202DFA92140E}" type="presOf" srcId="{5525212F-152B-44F2-BFAC-9AEBD3CC8946}" destId="{1601975F-6600-4EC7-A72E-EF4BAC898185}" srcOrd="0" destOrd="0" presId="urn:microsoft.com/office/officeart/2005/8/layout/vList3"/>
    <dgm:cxn modelId="{8B3028CB-A9F9-4842-9CD4-77AC50275861}" srcId="{8AD2F06A-D779-4616-9209-62BA141543A1}" destId="{57D2C690-CEA2-4732-9915-3FDBF7DDDE40}" srcOrd="3" destOrd="0" parTransId="{1DF9F0F2-2B74-41E8-A7F9-39D94D33D54A}" sibTransId="{E0F1F8B0-21BD-4520-B49A-C2F9C6C2BD80}"/>
    <dgm:cxn modelId="{74BE55B3-7546-4EE3-8C44-31F467336F22}" type="presOf" srcId="{57D2C690-CEA2-4732-9915-3FDBF7DDDE40}" destId="{77191D16-4155-40D6-8614-EF2DE16E3F85}" srcOrd="0" destOrd="0" presId="urn:microsoft.com/office/officeart/2005/8/layout/vList3"/>
    <dgm:cxn modelId="{EDD3ED1A-F2B5-4069-818D-FB0FB7C166BF}" type="presOf" srcId="{74D43557-9E63-4FBF-B646-39E92DBD028B}" destId="{EC2219A7-A618-46A7-9407-48A382F0AF57}" srcOrd="0" destOrd="0" presId="urn:microsoft.com/office/officeart/2005/8/layout/vList3"/>
    <dgm:cxn modelId="{0DCC8B89-1DA9-4917-8D67-9D572E59BD4D}" srcId="{8AD2F06A-D779-4616-9209-62BA141543A1}" destId="{74D43557-9E63-4FBF-B646-39E92DBD028B}" srcOrd="0" destOrd="0" parTransId="{3B7AA3A7-5451-43D5-ABE8-A4D53ABD07B9}" sibTransId="{6DAF06D8-F45C-4F36-8037-0C5FAFB48898}"/>
    <dgm:cxn modelId="{B3ADF0B6-4E18-4996-A88F-F4D53DCD1409}" type="presOf" srcId="{F783E0A6-6D6E-4BBD-A5A8-5202975EE7D0}" destId="{95639D8E-3658-4564-8842-9055B3287D5B}" srcOrd="0" destOrd="0" presId="urn:microsoft.com/office/officeart/2005/8/layout/vList3"/>
    <dgm:cxn modelId="{770595FD-DA20-4567-9B46-88DFB28772D2}" type="presParOf" srcId="{340F202C-6F2E-40A9-80CD-95959C00185C}" destId="{BA420E77-4D8D-4D61-A8C7-CE52C16FF2F7}" srcOrd="0" destOrd="0" presId="urn:microsoft.com/office/officeart/2005/8/layout/vList3"/>
    <dgm:cxn modelId="{9720BD5E-F799-4946-9F1C-875BC1B3D3DD}" type="presParOf" srcId="{BA420E77-4D8D-4D61-A8C7-CE52C16FF2F7}" destId="{82D99ECC-F5FF-4CF4-8FB4-5D876277095F}" srcOrd="0" destOrd="0" presId="urn:microsoft.com/office/officeart/2005/8/layout/vList3"/>
    <dgm:cxn modelId="{1B0EBF97-1E4D-4F5D-8966-EA278C119B91}" type="presParOf" srcId="{BA420E77-4D8D-4D61-A8C7-CE52C16FF2F7}" destId="{EC2219A7-A618-46A7-9407-48A382F0AF57}" srcOrd="1" destOrd="0" presId="urn:microsoft.com/office/officeart/2005/8/layout/vList3"/>
    <dgm:cxn modelId="{95DFB3DF-5964-457F-91EF-67FEF508ACC9}" type="presParOf" srcId="{340F202C-6F2E-40A9-80CD-95959C00185C}" destId="{93B5FE9E-C383-401E-BEAC-FC8BB87F9D01}" srcOrd="1" destOrd="0" presId="urn:microsoft.com/office/officeart/2005/8/layout/vList3"/>
    <dgm:cxn modelId="{40A2CAB1-6CA9-4727-860F-EA2ACCCDE293}" type="presParOf" srcId="{340F202C-6F2E-40A9-80CD-95959C00185C}" destId="{1B81E7C2-D888-4747-AEC4-1462980EDA9C}" srcOrd="2" destOrd="0" presId="urn:microsoft.com/office/officeart/2005/8/layout/vList3"/>
    <dgm:cxn modelId="{2F33443F-8B8F-4564-BD13-7D4B37000BBA}" type="presParOf" srcId="{1B81E7C2-D888-4747-AEC4-1462980EDA9C}" destId="{35787D4B-FE52-41DF-A1F4-13D7DFFC6215}" srcOrd="0" destOrd="0" presId="urn:microsoft.com/office/officeart/2005/8/layout/vList3"/>
    <dgm:cxn modelId="{E6085E21-8A8B-4A9D-B5F9-E4F602B975AA}" type="presParOf" srcId="{1B81E7C2-D888-4747-AEC4-1462980EDA9C}" destId="{1601975F-6600-4EC7-A72E-EF4BAC898185}" srcOrd="1" destOrd="0" presId="urn:microsoft.com/office/officeart/2005/8/layout/vList3"/>
    <dgm:cxn modelId="{14164574-A534-4159-AF2B-570A7074142B}" type="presParOf" srcId="{340F202C-6F2E-40A9-80CD-95959C00185C}" destId="{FC4C1BBF-2554-43D5-AA69-DD3D7E4F4C0A}" srcOrd="3" destOrd="0" presId="urn:microsoft.com/office/officeart/2005/8/layout/vList3"/>
    <dgm:cxn modelId="{4206BAE0-A3E8-401C-A49C-208313FEAC70}" type="presParOf" srcId="{340F202C-6F2E-40A9-80CD-95959C00185C}" destId="{7F96C017-E3E1-43C1-B684-226CA9B448A4}" srcOrd="4" destOrd="0" presId="urn:microsoft.com/office/officeart/2005/8/layout/vList3"/>
    <dgm:cxn modelId="{1953B951-2357-4608-ABBC-F02A75E70F27}" type="presParOf" srcId="{7F96C017-E3E1-43C1-B684-226CA9B448A4}" destId="{96269665-8575-4B61-8B09-803168B7C59F}" srcOrd="0" destOrd="0" presId="urn:microsoft.com/office/officeart/2005/8/layout/vList3"/>
    <dgm:cxn modelId="{26AE70C0-E806-4388-865D-A71474844759}" type="presParOf" srcId="{7F96C017-E3E1-43C1-B684-226CA9B448A4}" destId="{2A0B34E7-B883-416D-83D3-19CE0EF5E714}" srcOrd="1" destOrd="0" presId="urn:microsoft.com/office/officeart/2005/8/layout/vList3"/>
    <dgm:cxn modelId="{D01C2979-3027-4809-ACC6-46B0503135CF}" type="presParOf" srcId="{340F202C-6F2E-40A9-80CD-95959C00185C}" destId="{55A89F0E-73B6-40B1-B74F-C3B16C4E2D6C}" srcOrd="5" destOrd="0" presId="urn:microsoft.com/office/officeart/2005/8/layout/vList3"/>
    <dgm:cxn modelId="{0F7DEF57-DB67-4471-B380-2191E267B81F}" type="presParOf" srcId="{340F202C-6F2E-40A9-80CD-95959C00185C}" destId="{748A949B-B9E2-495B-9286-0EAC6D86275C}" srcOrd="6" destOrd="0" presId="urn:microsoft.com/office/officeart/2005/8/layout/vList3"/>
    <dgm:cxn modelId="{6CE8E63A-C2EA-4794-94E7-95C3CC58DF90}" type="presParOf" srcId="{748A949B-B9E2-495B-9286-0EAC6D86275C}" destId="{9B2843DD-2CB7-4ADB-9665-84EDF47C0229}" srcOrd="0" destOrd="0" presId="urn:microsoft.com/office/officeart/2005/8/layout/vList3"/>
    <dgm:cxn modelId="{4EF7453B-5C57-46D3-961B-DF164E5748B0}" type="presParOf" srcId="{748A949B-B9E2-495B-9286-0EAC6D86275C}" destId="{77191D16-4155-40D6-8614-EF2DE16E3F85}" srcOrd="1" destOrd="0" presId="urn:microsoft.com/office/officeart/2005/8/layout/vList3"/>
    <dgm:cxn modelId="{9AE21B5E-B74F-4BE4-9F32-B55214944126}" type="presParOf" srcId="{340F202C-6F2E-40A9-80CD-95959C00185C}" destId="{D51D15D8-8036-4BAC-A591-FD30BA25D0B3}" srcOrd="7" destOrd="0" presId="urn:microsoft.com/office/officeart/2005/8/layout/vList3"/>
    <dgm:cxn modelId="{A496785D-E296-4B2B-BB83-C1D826869D55}" type="presParOf" srcId="{340F202C-6F2E-40A9-80CD-95959C00185C}" destId="{EFEF9F6C-32F4-47D6-9F4D-E72E1AC4D5AB}" srcOrd="8" destOrd="0" presId="urn:microsoft.com/office/officeart/2005/8/layout/vList3"/>
    <dgm:cxn modelId="{D675C262-B1F8-4CEC-96C4-C77CD9376119}" type="presParOf" srcId="{EFEF9F6C-32F4-47D6-9F4D-E72E1AC4D5AB}" destId="{B9EC1075-AE20-4B75-982B-49A1DF85D415}" srcOrd="0" destOrd="0" presId="urn:microsoft.com/office/officeart/2005/8/layout/vList3"/>
    <dgm:cxn modelId="{6549B246-71EB-453E-89E5-6F5724086448}" type="presParOf" srcId="{EFEF9F6C-32F4-47D6-9F4D-E72E1AC4D5AB}" destId="{95639D8E-3658-4564-8842-9055B3287D5B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C15DD-F230-4AA6-B2E8-830BFD3B0553}">
      <dsp:nvSpPr>
        <dsp:cNvPr id="0" name=""/>
        <dsp:cNvSpPr/>
      </dsp:nvSpPr>
      <dsp:spPr>
        <a:xfrm>
          <a:off x="974072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FC6F4-B27F-4306-BDB3-8183D9F4FAB8}">
      <dsp:nvSpPr>
        <dsp:cNvPr id="0" name=""/>
        <dsp:cNvSpPr/>
      </dsp:nvSpPr>
      <dsp:spPr>
        <a:xfrm>
          <a:off x="2068190" y="1515"/>
          <a:ext cx="1866304" cy="9331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i="0" u="none" kern="1200" dirty="0" smtClean="0"/>
            <a:t>W1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i="0" u="none" kern="1200" dirty="0" smtClean="0"/>
            <a:t>udział dochodów własnych w dochodach ogółem </a:t>
          </a:r>
          <a:endParaRPr lang="pl-PL" sz="1100" b="1" kern="1200" dirty="0"/>
        </a:p>
      </dsp:txBody>
      <dsp:txXfrm>
        <a:off x="2113743" y="47068"/>
        <a:ext cx="1775198" cy="842046"/>
      </dsp:txXfrm>
    </dsp:sp>
    <dsp:sp modelId="{21B83816-231D-422A-8E6F-044A68691EFB}">
      <dsp:nvSpPr>
        <dsp:cNvPr id="0" name=""/>
        <dsp:cNvSpPr/>
      </dsp:nvSpPr>
      <dsp:spPr>
        <a:xfrm>
          <a:off x="3614900" y="1306104"/>
          <a:ext cx="2052935" cy="1026467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i="0" u="none" kern="1200" dirty="0" smtClean="0"/>
            <a:t>W2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i="0" u="none" kern="1200" dirty="0" smtClean="0"/>
            <a:t>relacja nadwyżki operacyjnej (dochody bieżące minus wydatki bieżące) do dochodów ogółem</a:t>
          </a:r>
          <a:endParaRPr lang="pl-PL" sz="1100" b="1" kern="1200" dirty="0"/>
        </a:p>
      </dsp:txBody>
      <dsp:txXfrm>
        <a:off x="3665008" y="1356212"/>
        <a:ext cx="1952719" cy="926251"/>
      </dsp:txXfrm>
    </dsp:sp>
    <dsp:sp modelId="{DFCF9F03-FCB3-421C-B679-377360DD886E}">
      <dsp:nvSpPr>
        <dsp:cNvPr id="0" name=""/>
        <dsp:cNvSpPr/>
      </dsp:nvSpPr>
      <dsp:spPr>
        <a:xfrm>
          <a:off x="3225118" y="3130847"/>
          <a:ext cx="1866304" cy="933152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i="0" u="none" kern="1200" dirty="0" smtClean="0"/>
            <a:t>W3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i="0" u="none" kern="1200" dirty="0" smtClean="0"/>
            <a:t>udział wydatków inwestycyjnych                       w wydatkach ogółem</a:t>
          </a:r>
          <a:endParaRPr lang="pl-PL" sz="1100" b="1" kern="1200" dirty="0"/>
        </a:p>
      </dsp:txBody>
      <dsp:txXfrm>
        <a:off x="3270671" y="3176400"/>
        <a:ext cx="1775198" cy="842046"/>
      </dsp:txXfrm>
    </dsp:sp>
    <dsp:sp modelId="{680F9B7F-5C5D-4F52-8DBD-FBA828C0CB00}">
      <dsp:nvSpPr>
        <dsp:cNvPr id="0" name=""/>
        <dsp:cNvSpPr/>
      </dsp:nvSpPr>
      <dsp:spPr>
        <a:xfrm>
          <a:off x="791917" y="3130847"/>
          <a:ext cx="1866304" cy="933152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i="0" u="none" kern="1200" dirty="0" smtClean="0"/>
            <a:t>W4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i="0" u="none" kern="1200" dirty="0" smtClean="0"/>
            <a:t>relacja zobowiązań (zaliczanych do długu publicznego) do dochodów ogółem</a:t>
          </a:r>
          <a:endParaRPr lang="pl-PL" sz="1100" b="1" kern="1200" dirty="0"/>
        </a:p>
      </dsp:txBody>
      <dsp:txXfrm>
        <a:off x="837470" y="3176400"/>
        <a:ext cx="1775198" cy="842046"/>
      </dsp:txXfrm>
    </dsp:sp>
    <dsp:sp modelId="{394A05DA-F6C8-450A-8F10-A721C03CF652}">
      <dsp:nvSpPr>
        <dsp:cNvPr id="0" name=""/>
        <dsp:cNvSpPr/>
      </dsp:nvSpPr>
      <dsp:spPr>
        <a:xfrm>
          <a:off x="423799" y="1196235"/>
          <a:ext cx="1866304" cy="93315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i="0" u="none" kern="1200" dirty="0" smtClean="0"/>
            <a:t>W5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i="0" u="none" kern="1200" dirty="0" smtClean="0"/>
            <a:t>obciążenie wydatków bieżących wydatkami na wynagrodzenia i pochodne od wynagrodzeń</a:t>
          </a:r>
          <a:endParaRPr lang="pl-PL" sz="1100" b="1" kern="1200" dirty="0"/>
        </a:p>
      </dsp:txBody>
      <dsp:txXfrm>
        <a:off x="469352" y="1241788"/>
        <a:ext cx="1775198" cy="842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219A7-A618-46A7-9407-48A382F0AF57}">
      <dsp:nvSpPr>
        <dsp:cNvPr id="0" name=""/>
        <dsp:cNvSpPr/>
      </dsp:nvSpPr>
      <dsp:spPr>
        <a:xfrm rot="10800000">
          <a:off x="1167870" y="52882"/>
          <a:ext cx="4038347" cy="49815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67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gmin wiejskich</a:t>
          </a:r>
          <a:endParaRPr lang="pl-PL" sz="2000" kern="1200" dirty="0"/>
        </a:p>
      </dsp:txBody>
      <dsp:txXfrm rot="10800000">
        <a:off x="1292409" y="52882"/>
        <a:ext cx="3913808" cy="498158"/>
      </dsp:txXfrm>
    </dsp:sp>
    <dsp:sp modelId="{82D99ECC-F5FF-4CF4-8FB4-5D876277095F}">
      <dsp:nvSpPr>
        <dsp:cNvPr id="0" name=""/>
        <dsp:cNvSpPr/>
      </dsp:nvSpPr>
      <dsp:spPr>
        <a:xfrm>
          <a:off x="845307" y="0"/>
          <a:ext cx="602772" cy="60277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601975F-6600-4EC7-A72E-EF4BAC898185}">
      <dsp:nvSpPr>
        <dsp:cNvPr id="0" name=""/>
        <dsp:cNvSpPr/>
      </dsp:nvSpPr>
      <dsp:spPr>
        <a:xfrm rot="10800000">
          <a:off x="1167870" y="804359"/>
          <a:ext cx="4038347" cy="498158"/>
        </a:xfrm>
        <a:prstGeom prst="homePlate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67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gmin miejsko-wiejskich</a:t>
          </a:r>
          <a:endParaRPr lang="pl-PL" sz="2000" kern="1200" dirty="0"/>
        </a:p>
      </dsp:txBody>
      <dsp:txXfrm rot="10800000">
        <a:off x="1292409" y="804359"/>
        <a:ext cx="3913808" cy="498158"/>
      </dsp:txXfrm>
    </dsp:sp>
    <dsp:sp modelId="{35787D4B-FE52-41DF-A1F4-13D7DFFC6215}">
      <dsp:nvSpPr>
        <dsp:cNvPr id="0" name=""/>
        <dsp:cNvSpPr/>
      </dsp:nvSpPr>
      <dsp:spPr>
        <a:xfrm>
          <a:off x="866484" y="752052"/>
          <a:ext cx="602772" cy="602772"/>
        </a:xfrm>
        <a:prstGeom prst="ellipse">
          <a:avLst/>
        </a:prstGeom>
        <a:solidFill>
          <a:schemeClr val="accent5">
            <a:tint val="50000"/>
            <a:hueOff val="-1847243"/>
            <a:satOff val="-3249"/>
            <a:lumOff val="-41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A0B34E7-B883-416D-83D3-19CE0EF5E714}">
      <dsp:nvSpPr>
        <dsp:cNvPr id="0" name=""/>
        <dsp:cNvSpPr/>
      </dsp:nvSpPr>
      <dsp:spPr>
        <a:xfrm rot="10800000">
          <a:off x="1162944" y="1564074"/>
          <a:ext cx="4038347" cy="498158"/>
        </a:xfrm>
        <a:prstGeom prst="homePlat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67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gmin miejskich</a:t>
          </a:r>
          <a:endParaRPr lang="pl-PL" sz="2000" kern="1200" dirty="0"/>
        </a:p>
      </dsp:txBody>
      <dsp:txXfrm rot="10800000">
        <a:off x="1287483" y="1564074"/>
        <a:ext cx="3913808" cy="498158"/>
      </dsp:txXfrm>
    </dsp:sp>
    <dsp:sp modelId="{96269665-8575-4B61-8B09-803168B7C59F}">
      <dsp:nvSpPr>
        <dsp:cNvPr id="0" name=""/>
        <dsp:cNvSpPr/>
      </dsp:nvSpPr>
      <dsp:spPr>
        <a:xfrm>
          <a:off x="866484" y="1503528"/>
          <a:ext cx="602772" cy="602772"/>
        </a:xfrm>
        <a:prstGeom prst="ellipse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7191D16-4155-40D6-8614-EF2DE16E3F85}">
      <dsp:nvSpPr>
        <dsp:cNvPr id="0" name=""/>
        <dsp:cNvSpPr/>
      </dsp:nvSpPr>
      <dsp:spPr>
        <a:xfrm rot="10800000">
          <a:off x="1167870" y="2307311"/>
          <a:ext cx="4038347" cy="498158"/>
        </a:xfrm>
        <a:prstGeom prst="homePlate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67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powiatów ziemskich</a:t>
          </a:r>
          <a:endParaRPr lang="pl-PL" sz="2000" kern="1200" dirty="0"/>
        </a:p>
      </dsp:txBody>
      <dsp:txXfrm rot="10800000">
        <a:off x="1292409" y="2307311"/>
        <a:ext cx="3913808" cy="498158"/>
      </dsp:txXfrm>
    </dsp:sp>
    <dsp:sp modelId="{9B2843DD-2CB7-4ADB-9665-84EDF47C0229}">
      <dsp:nvSpPr>
        <dsp:cNvPr id="0" name=""/>
        <dsp:cNvSpPr/>
      </dsp:nvSpPr>
      <dsp:spPr>
        <a:xfrm>
          <a:off x="866484" y="2255005"/>
          <a:ext cx="602772" cy="602772"/>
        </a:xfrm>
        <a:prstGeom prst="ellipse">
          <a:avLst/>
        </a:prstGeom>
        <a:solidFill>
          <a:schemeClr val="accent5">
            <a:tint val="50000"/>
            <a:hueOff val="-5541728"/>
            <a:satOff val="-9748"/>
            <a:lumOff val="-125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639D8E-3658-4564-8842-9055B3287D5B}">
      <dsp:nvSpPr>
        <dsp:cNvPr id="0" name=""/>
        <dsp:cNvSpPr/>
      </dsp:nvSpPr>
      <dsp:spPr>
        <a:xfrm rot="10800000">
          <a:off x="1167870" y="3006481"/>
          <a:ext cx="4038347" cy="832662"/>
        </a:xfrm>
        <a:prstGeom prst="homePlat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67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miasta na prawach powiatu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oraz samorząd województwa</a:t>
          </a:r>
          <a:endParaRPr lang="pl-PL" sz="2000" kern="1200" dirty="0"/>
        </a:p>
      </dsp:txBody>
      <dsp:txXfrm rot="10800000">
        <a:off x="1376035" y="3006481"/>
        <a:ext cx="3830182" cy="832662"/>
      </dsp:txXfrm>
    </dsp:sp>
    <dsp:sp modelId="{B9EC1075-AE20-4B75-982B-49A1DF85D415}">
      <dsp:nvSpPr>
        <dsp:cNvPr id="0" name=""/>
        <dsp:cNvSpPr/>
      </dsp:nvSpPr>
      <dsp:spPr>
        <a:xfrm>
          <a:off x="866484" y="3121426"/>
          <a:ext cx="602772" cy="602772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wojwwoda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0539B-3BAF-4397-A03B-F3BC5AB918B2}" type="datetimeFigureOut">
              <a:rPr lang="pl-PL" smtClean="0"/>
              <a:t>18.06.2019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C4CF4-E2EE-4F09-AF1C-D4C36DF975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5729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wojwwoda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F439E-C13D-4061-9A88-5258208426EA}" type="datetimeFigureOut">
              <a:rPr lang="pl-PL" smtClean="0"/>
              <a:t>18.06.2019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D94A0-644B-4228-A7BE-AEE884150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39707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8299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7768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679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309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773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370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553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7178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186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2626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811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87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523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78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2930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867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38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8C9-A40B-4F9A-8A62-6A33047C6F26}" type="datetime1">
              <a:rPr lang="pl-PL" smtClean="0"/>
              <a:t>18.06.2019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40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597D-BF77-4A3C-9FB4-B07C7833A0D4}" type="datetime1">
              <a:rPr lang="pl-PL" smtClean="0"/>
              <a:t>18.06.2019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57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18CE-F9AC-4335-BBA1-691BAABB6224}" type="datetime1">
              <a:rPr lang="pl-PL" smtClean="0"/>
              <a:t>18.06.2019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36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001A-3337-49D8-B6F8-824022DEBCCC}" type="datetime1">
              <a:rPr lang="pl-PL" smtClean="0"/>
              <a:t>18.06.2019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81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F5FB-3AAF-459F-A1DF-944B9F23EA91}" type="datetime1">
              <a:rPr lang="pl-PL" smtClean="0"/>
              <a:t>18.06.2019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34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676B-7F25-4E46-9671-82CB4E8F6584}" type="datetime1">
              <a:rPr lang="pl-PL" smtClean="0"/>
              <a:t>18.06.2019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190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124-F36C-41DD-B7F1-BD0542B1178F}" type="datetime1">
              <a:rPr lang="pl-PL" smtClean="0"/>
              <a:t>18.06.2019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296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0FB4-11E5-42A0-9048-7355613D971F}" type="datetime1">
              <a:rPr lang="pl-PL" smtClean="0"/>
              <a:t>18.06.2019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05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A5B9-8AE3-4262-A1E5-52807CD29961}" type="datetime1">
              <a:rPr lang="pl-PL" smtClean="0"/>
              <a:t>18.06.2019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62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D5F5-9B3F-4C35-B296-16478725EF7F}" type="datetime1">
              <a:rPr lang="pl-PL" smtClean="0"/>
              <a:t>18.06.2019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030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3C15-6BD3-41A6-A82D-C67D34138F9F}" type="datetime1">
              <a:rPr lang="pl-PL" smtClean="0"/>
              <a:t>18.06.2019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64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>
                <a:lumMod val="100000"/>
                <a:alpha val="97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8772A-B23C-4D90-9188-484F377170E7}" type="datetime1">
              <a:rPr lang="pl-PL" smtClean="0"/>
              <a:t>18.06.2019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4E9EB-94B0-4E34-A34B-A9C8212C4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700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rakow.rio.gov.pl/p,103,budzety-jst-zestawienia-roczn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16122"/>
            <a:ext cx="1947333" cy="741633"/>
          </a:xfrm>
          <a:prstGeom prst="rect">
            <a:avLst/>
          </a:prstGeom>
        </p:spPr>
      </p:pic>
      <p:pic>
        <p:nvPicPr>
          <p:cNvPr id="1026" name="Picture 2" descr="Flaga narodowa[a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45" y="765945"/>
            <a:ext cx="9399373" cy="145722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5480" y="1206645"/>
            <a:ext cx="8176601" cy="3880600"/>
          </a:xfrm>
        </p:spPr>
        <p:txBody>
          <a:bodyPr>
            <a:normAutofit/>
          </a:bodyPr>
          <a:lstStyle/>
          <a:p>
            <a:pPr algn="l"/>
            <a:r>
              <a:rPr lang="pl-PL" sz="4400" b="1" dirty="0" smtClean="0">
                <a:latin typeface="Arial Narrow" panose="020B0606020202030204" pitchFamily="34" charset="0"/>
              </a:rPr>
              <a:t>Informacja finansowa </a:t>
            </a:r>
            <a:br>
              <a:rPr lang="pl-PL" sz="4400" b="1" dirty="0" smtClean="0">
                <a:latin typeface="Arial Narrow" panose="020B0606020202030204" pitchFamily="34" charset="0"/>
              </a:rPr>
            </a:br>
            <a:r>
              <a:rPr lang="pl-PL" sz="4400" b="1" dirty="0" smtClean="0">
                <a:latin typeface="Arial Narrow" panose="020B0606020202030204" pitchFamily="34" charset="0"/>
              </a:rPr>
              <a:t>jednostek samorządu terytorialnego</a:t>
            </a:r>
            <a:r>
              <a:rPr lang="pl-PL" sz="4400" dirty="0" smtClean="0">
                <a:latin typeface="Arial Narrow" panose="020B0606020202030204" pitchFamily="34" charset="0"/>
              </a:rPr>
              <a:t/>
            </a:r>
            <a:br>
              <a:rPr lang="pl-PL" sz="4400" dirty="0" smtClean="0">
                <a:latin typeface="Arial Narrow" panose="020B0606020202030204" pitchFamily="34" charset="0"/>
              </a:rPr>
            </a:br>
            <a:r>
              <a:rPr lang="pl-PL" sz="4400" dirty="0" smtClean="0">
                <a:latin typeface="Arial Narrow" panose="020B0606020202030204" pitchFamily="34" charset="0"/>
              </a:rPr>
              <a:t/>
            </a:r>
            <a:br>
              <a:rPr lang="pl-PL" sz="4400" dirty="0" smtClean="0">
                <a:latin typeface="Arial Narrow" panose="020B0606020202030204" pitchFamily="34" charset="0"/>
              </a:rPr>
            </a:br>
            <a:r>
              <a:rPr lang="pl-PL" sz="3800" dirty="0" smtClean="0">
                <a:latin typeface="Arial Narrow" panose="020B0606020202030204" pitchFamily="34" charset="0"/>
              </a:rPr>
              <a:t>województwa </a:t>
            </a:r>
            <a:br>
              <a:rPr lang="pl-PL" sz="3800" dirty="0" smtClean="0">
                <a:latin typeface="Arial Narrow" panose="020B0606020202030204" pitchFamily="34" charset="0"/>
              </a:rPr>
            </a:br>
            <a:r>
              <a:rPr lang="pl-PL" sz="3800" dirty="0" smtClean="0">
                <a:latin typeface="Arial Narrow" panose="020B0606020202030204" pitchFamily="34" charset="0"/>
              </a:rPr>
              <a:t>małopolskiego </a:t>
            </a:r>
            <a:br>
              <a:rPr lang="pl-PL" sz="3800" dirty="0" smtClean="0">
                <a:latin typeface="Arial Narrow" panose="020B0606020202030204" pitchFamily="34" charset="0"/>
              </a:rPr>
            </a:br>
            <a:r>
              <a:rPr lang="pl-PL" sz="3800" dirty="0" smtClean="0">
                <a:latin typeface="Arial Narrow" panose="020B0606020202030204" pitchFamily="34" charset="0"/>
              </a:rPr>
              <a:t>za </a:t>
            </a:r>
            <a:r>
              <a:rPr lang="pl-PL" sz="3800" dirty="0">
                <a:latin typeface="Arial Narrow" panose="020B0606020202030204" pitchFamily="34" charset="0"/>
              </a:rPr>
              <a:t>2018 </a:t>
            </a:r>
            <a:r>
              <a:rPr lang="pl-PL" sz="3800" dirty="0" smtClean="0">
                <a:latin typeface="Arial Narrow" panose="020B0606020202030204" pitchFamily="34" charset="0"/>
              </a:rPr>
              <a:t>rok</a:t>
            </a:r>
            <a:endParaRPr lang="pl-PL" sz="3800" dirty="0">
              <a:latin typeface="Arial Narrow" panose="020B0606020202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lum bright="-1000"/>
          </a:blip>
          <a:stretch>
            <a:fillRect/>
          </a:stretch>
        </p:blipFill>
        <p:spPr>
          <a:xfrm>
            <a:off x="3992747" y="3116760"/>
            <a:ext cx="3807938" cy="335818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upa 8"/>
          <p:cNvGrpSpPr/>
          <p:nvPr/>
        </p:nvGrpSpPr>
        <p:grpSpPr>
          <a:xfrm>
            <a:off x="4975743" y="83357"/>
            <a:ext cx="5010785" cy="652473"/>
            <a:chOff x="5107459" y="79392"/>
            <a:chExt cx="5010785" cy="652473"/>
          </a:xfrm>
        </p:grpSpPr>
        <p:sp>
          <p:nvSpPr>
            <p:cNvPr id="10" name="pole tekstowe 9"/>
            <p:cNvSpPr txBox="1"/>
            <p:nvPr/>
          </p:nvSpPr>
          <p:spPr>
            <a:xfrm>
              <a:off x="5746558" y="144018"/>
              <a:ext cx="437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Regionalna Izba Obrachunkowa</a:t>
              </a:r>
            </a:p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Krakowie</a:t>
              </a:r>
              <a:endParaRPr lang="pl-PL" sz="1400" cap="small" spc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59" y="79392"/>
              <a:ext cx="652473" cy="652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17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616291" y="1121148"/>
            <a:ext cx="7886700" cy="10240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u="sng" dirty="0" smtClean="0">
                <a:latin typeface="Arial Narrow" panose="020B0606020202030204" pitchFamily="34" charset="0"/>
              </a:rPr>
              <a:t>Gminy wiejskie</a:t>
            </a:r>
            <a:r>
              <a:rPr lang="pl-PL" sz="3000" dirty="0" smtClean="0">
                <a:latin typeface="Arial Narrow" panose="020B0606020202030204" pitchFamily="34" charset="0"/>
              </a:rPr>
              <a:t>:</a:t>
            </a:r>
            <a:endParaRPr lang="pl-PL" sz="30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345028"/>
              </p:ext>
            </p:extLst>
          </p:nvPr>
        </p:nvGraphicFramePr>
        <p:xfrm>
          <a:off x="570840" y="1726295"/>
          <a:ext cx="7977602" cy="4767467"/>
        </p:xfrm>
        <a:graphic>
          <a:graphicData uri="http://schemas.openxmlformats.org/drawingml/2006/table">
            <a:tbl>
              <a:tblPr/>
              <a:tblGrid>
                <a:gridCol w="349654"/>
                <a:gridCol w="1762384"/>
                <a:gridCol w="469032"/>
                <a:gridCol w="439717"/>
                <a:gridCol w="991363"/>
                <a:gridCol w="991363"/>
                <a:gridCol w="991363"/>
                <a:gridCol w="991363"/>
                <a:gridCol w="991363"/>
              </a:tblGrid>
              <a:tr h="1259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Poz.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JST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Indeks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Dystans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W3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W4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283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udział dochodów własnych w dochodach ogółem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relacja nadwyżki operacyjnej (dochody bieżące minus wydatki bieżące) do dochodów ogółem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udział wydatków inwestycyjnych </a:t>
                      </a:r>
                      <a:endParaRPr lang="pl-PL" sz="8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pl-PL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</a:t>
                      </a:r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wydatkach ogółem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relacja zobowiązań (zaliczanych do długu publicznego) do dochodów ogółem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obciążenie wydatków bieżących wydatkami na wynagrodzenia     </a:t>
                      </a:r>
                      <a:endParaRPr lang="pl-PL" sz="8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pl-PL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</a:t>
                      </a:r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pochodne od wynagrodzeń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PODEGRODZIE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1,905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E3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WIERZCHOSŁAWICE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1,892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A8C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PLEŚNA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1,892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MOSZCZENICA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1,891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5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E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8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5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WIEPRZ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1,890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DF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JORDANÓW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1,888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7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PAŁECZNICA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1,881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6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TOMICE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1,875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E6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LUBIEŃ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1,870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F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A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RACŁAWICE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1,869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2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A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C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LIPINKI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1,868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D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GORLICE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1,865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0D3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ŁOSOSINA DOLNA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1,863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CDE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PORONIN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1,862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0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2"/>
                    </a:solidFill>
                  </a:tcPr>
                </a:tc>
              </a:tr>
              <a:tr h="15299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KROŚCIENKO NAD DUNAJCEM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1,862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2E5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LIPNICA WIELKA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1,855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3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3B5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LIPNICA MUROWANA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1,848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D7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MSZANA DOLNA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1,846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9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SŁOPNICE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1,845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3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4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RZEZAWA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1,845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6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6B9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TRZCIANA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1,844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497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ŁĄCKO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1,840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4EE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ROPA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1,829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0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D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ED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SZAFLARY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1,828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4EE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NOWY TARG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1,825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E3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CZARNY DUNAJEC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1,821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3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C4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OLESNO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1,819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E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B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E1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GRÓDEK NAD DUNAJCEM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1,814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KOZŁÓW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1,810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A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TOKARNIA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1,798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8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3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E7"/>
                    </a:solidFill>
                  </a:tcPr>
                </a:tc>
              </a:tr>
            </a:tbl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16122"/>
            <a:ext cx="1947333" cy="741633"/>
          </a:xfrm>
          <a:prstGeom prst="rect">
            <a:avLst/>
          </a:prstGeom>
        </p:spPr>
      </p:pic>
      <p:pic>
        <p:nvPicPr>
          <p:cNvPr id="9" name="Picture 2" descr="Flaga narodowa[a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45" y="765945"/>
            <a:ext cx="9399373" cy="145722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4975743" y="83357"/>
            <a:ext cx="5010785" cy="652473"/>
            <a:chOff x="5107459" y="79392"/>
            <a:chExt cx="5010785" cy="652473"/>
          </a:xfrm>
        </p:grpSpPr>
        <p:sp>
          <p:nvSpPr>
            <p:cNvPr id="11" name="pole tekstowe 10"/>
            <p:cNvSpPr txBox="1"/>
            <p:nvPr/>
          </p:nvSpPr>
          <p:spPr>
            <a:xfrm>
              <a:off x="5746558" y="144018"/>
              <a:ext cx="437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Regionalna Izba Obrachunkowa</a:t>
              </a:r>
            </a:p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Krakowie</a:t>
              </a:r>
              <a:endParaRPr lang="pl-PL" sz="1400" cap="small" spc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59" y="79392"/>
              <a:ext cx="652473" cy="652473"/>
            </a:xfrm>
            <a:prstGeom prst="rect">
              <a:avLst/>
            </a:prstGeom>
          </p:spPr>
        </p:pic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5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616291" y="1112797"/>
            <a:ext cx="7886700" cy="10240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u="sng" dirty="0" smtClean="0">
                <a:latin typeface="Arial Narrow" panose="020B0606020202030204" pitchFamily="34" charset="0"/>
              </a:rPr>
              <a:t>Gminy wiejskie</a:t>
            </a:r>
            <a:r>
              <a:rPr lang="pl-PL" sz="3000" dirty="0" smtClean="0">
                <a:latin typeface="Arial Narrow" panose="020B0606020202030204" pitchFamily="34" charset="0"/>
              </a:rPr>
              <a:t>:</a:t>
            </a:r>
            <a:endParaRPr lang="pl-PL" sz="3000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96492"/>
              </p:ext>
            </p:extLst>
          </p:nvPr>
        </p:nvGraphicFramePr>
        <p:xfrm>
          <a:off x="570842" y="1683356"/>
          <a:ext cx="7977598" cy="4757754"/>
        </p:xfrm>
        <a:graphic>
          <a:graphicData uri="http://schemas.openxmlformats.org/drawingml/2006/table">
            <a:tbl>
              <a:tblPr/>
              <a:tblGrid>
                <a:gridCol w="347029"/>
                <a:gridCol w="1809000"/>
                <a:gridCol w="465514"/>
                <a:gridCol w="436420"/>
                <a:gridCol w="983927"/>
                <a:gridCol w="983927"/>
                <a:gridCol w="983927"/>
                <a:gridCol w="983927"/>
                <a:gridCol w="983927"/>
              </a:tblGrid>
              <a:tr h="1259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Poz.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JST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Indeks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Dystans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W3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W4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283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udział dochodów własnych w dochodach ogółem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relacja nadwyżki operacyjnej (dochody bieżące minus wydatki bieżące) do dochodów ogółem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udział wydatków inwestycyjnych </a:t>
                      </a:r>
                      <a:endParaRPr lang="pl-PL" sz="8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pl-PL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</a:t>
                      </a:r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wydatkach ogółem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relacja zobowiązań (zaliczanych do długu publicznego) do dochodów ogółem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obciążenie wydatków bieżących wydatkami na wynagrodzenia     </a:t>
                      </a:r>
                      <a:endParaRPr lang="pl-PL" sz="8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pl-PL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</a:t>
                      </a:r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pochodne od wynagrodzeń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MĘDRZECHÓW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1,792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7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1B3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SPYTKOWICE </a:t>
                      </a:r>
                      <a:r>
                        <a:rPr lang="pl-P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(pow. nowotarski)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1,791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F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DA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PCIM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1,786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DF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LISZKI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1,775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A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3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D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F7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CZERNICHÓW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1,772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C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1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IWKOWA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1,771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8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C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SŁABOSZÓW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1,770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B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6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E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STRYSZAWA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1,767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9CC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MUCHARZ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1,763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1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RADZIEMICE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1,747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E4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ŻEGOCINA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1,740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UŚCIE GORLICKIE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1,725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D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5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F3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ŁUŻNA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1,724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5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EC1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BOLESŁAW </a:t>
                      </a:r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(pow. dąbrowski)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1,713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NIEDŹWIEDŹ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1,712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B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C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CBE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LASKOWA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1,710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8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</a:tr>
              <a:tr h="14328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RZEPIENNIK STRZYŻEWSKI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1,691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SKRZYSZÓW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1,688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3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3C5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DOBRA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1,686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7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DĘBNO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1,677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7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B9E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LISIA GÓRA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1,672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F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0E3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RABA WYŻNA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1,633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4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7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RADGOSZCZ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1,631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6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8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E3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DRWINIA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1,619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A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BBD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SZERZYNY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1,595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16,1%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C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D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GNOJNIK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1,518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C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F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E6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JODŁOWNIK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1,437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6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34,3%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7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ŁAPANÓW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1,365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33,4%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36,8%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BORZĘCIN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1,310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D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BAE"/>
                    </a:solidFill>
                  </a:tcPr>
                </a:tc>
              </a:tr>
              <a:tr h="1325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RACIECHOWICE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1,205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44,7%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6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2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67,6%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D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40,5%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D3"/>
                    </a:solidFill>
                  </a:tcPr>
                </a:tc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570842" y="6499655"/>
            <a:ext cx="3226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 bazy na dzień 08.04.2019 r.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16122"/>
            <a:ext cx="1947333" cy="741633"/>
          </a:xfrm>
          <a:prstGeom prst="rect">
            <a:avLst/>
          </a:prstGeom>
        </p:spPr>
      </p:pic>
      <p:pic>
        <p:nvPicPr>
          <p:cNvPr id="12" name="Picture 2" descr="Flaga narodowa[a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45" y="765945"/>
            <a:ext cx="9399373" cy="145722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a 12"/>
          <p:cNvGrpSpPr/>
          <p:nvPr/>
        </p:nvGrpSpPr>
        <p:grpSpPr>
          <a:xfrm>
            <a:off x="4975743" y="83357"/>
            <a:ext cx="5010785" cy="652473"/>
            <a:chOff x="5107459" y="79392"/>
            <a:chExt cx="5010785" cy="652473"/>
          </a:xfrm>
        </p:grpSpPr>
        <p:sp>
          <p:nvSpPr>
            <p:cNvPr id="14" name="pole tekstowe 13"/>
            <p:cNvSpPr txBox="1"/>
            <p:nvPr/>
          </p:nvSpPr>
          <p:spPr>
            <a:xfrm>
              <a:off x="5746558" y="144018"/>
              <a:ext cx="437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Regionalna Izba Obrachunkowa</a:t>
              </a:r>
            </a:p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Krakowie</a:t>
              </a:r>
              <a:endParaRPr lang="pl-PL" sz="1400" cap="small" spc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59" y="79392"/>
              <a:ext cx="652473" cy="652473"/>
            </a:xfrm>
            <a:prstGeom prst="rect">
              <a:avLst/>
            </a:prstGeom>
          </p:spPr>
        </p:pic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4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616291" y="1227161"/>
            <a:ext cx="7886700" cy="10240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u="sng" dirty="0" smtClean="0">
                <a:latin typeface="Arial Narrow" panose="020B0606020202030204" pitchFamily="34" charset="0"/>
              </a:rPr>
              <a:t>Gminy miejsko-wiejskie</a:t>
            </a:r>
            <a:r>
              <a:rPr lang="pl-PL" sz="3000" dirty="0" smtClean="0">
                <a:latin typeface="Arial Narrow" panose="020B0606020202030204" pitchFamily="34" charset="0"/>
              </a:rPr>
              <a:t>:</a:t>
            </a:r>
            <a:endParaRPr lang="pl-PL" sz="30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644330"/>
              </p:ext>
            </p:extLst>
          </p:nvPr>
        </p:nvGraphicFramePr>
        <p:xfrm>
          <a:off x="570840" y="1816648"/>
          <a:ext cx="7977602" cy="4474002"/>
        </p:xfrm>
        <a:graphic>
          <a:graphicData uri="http://schemas.openxmlformats.org/drawingml/2006/table">
            <a:tbl>
              <a:tblPr/>
              <a:tblGrid>
                <a:gridCol w="346875"/>
                <a:gridCol w="1859278"/>
                <a:gridCol w="461507"/>
                <a:gridCol w="432662"/>
                <a:gridCol w="975456"/>
                <a:gridCol w="975456"/>
                <a:gridCol w="975456"/>
                <a:gridCol w="975456"/>
                <a:gridCol w="975456"/>
              </a:tblGrid>
              <a:tr h="1474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Poz.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JST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Indeks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Dystans 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W1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W2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W3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W4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W5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5438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udział dochodów własnych w dochodach ogółem 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relacja nadwyżki operacyjnej (dochody bieżące minus wydatki bieżące) do dochodów ogółem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udział wydatków inwestycyjnych </a:t>
                      </a:r>
                      <a:endParaRPr lang="pl-PL" sz="8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pl-PL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</a:t>
                      </a:r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wydatkach ogółem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relacja zobowiązań (zaliczanych do długu publicznego) do dochodów ogółem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obciążenie wydatków bieżących wydatkami na wynagrodzenia     </a:t>
                      </a:r>
                      <a:endParaRPr lang="pl-PL" sz="8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pl-PL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</a:t>
                      </a:r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pochodne od wynagrodzeń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BRZESZCZE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2,439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63,2%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18,7%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36,1%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36,5%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37,6%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WADOWICE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2,432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99,7%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52,4%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A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36,9%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TRZEBINIA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2,329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95,5%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56,5%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14,5%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8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15,3%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16,2%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37,1%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B"/>
                    </a:solidFill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CHRZANÓW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2,309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94,7%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57,4%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E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14,9%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14,8%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39,1%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E5"/>
                    </a:solidFill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ZATOR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2,302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94,4%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56,6%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F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22,2%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18,8%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39,4%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E1"/>
                    </a:solidFill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DOBCZYCE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2,300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94,3%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49,7%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14,3%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9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24,8%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15,1%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43,7%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FA1"/>
                    </a:solidFill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WOLBROM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2,271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93,1%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44,5%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27,8%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9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18,1%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35,3%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ADA"/>
                    </a:solidFill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OLKUSZ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2,232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91,5%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57,5%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3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14,6%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40,1%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D7"/>
                    </a:solidFill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CHEŁMEK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2,217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90,9%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51,6%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C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23,3%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39,8%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ŚWIĄTNIKI GÓRNE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2,162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88,6%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38,9%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D3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19,2%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9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41,0%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7CA"/>
                    </a:solidFill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MUSZYNA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2,135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38,5%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31,3%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F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35,9%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30,3%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07F"/>
                    </a:solidFill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BOBOWA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2,133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87,4%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17,6%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C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E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36,0%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</a:tr>
              <a:tr h="1574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KALWARIA ZEBRZYDOWSKA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2,129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87,3%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39,3%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C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37,5%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ALWERNIA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2,128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87,2%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49,3%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D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12,3%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9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44,1%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89B"/>
                    </a:solidFill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SKAWINA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2,127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87,2%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57,3%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E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9,0%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26,9%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40,8%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CD"/>
                    </a:solidFill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KRYNICA-ZDRÓJ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2,125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87,1%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59,0%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9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15,6%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32,4%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36,2%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2EB"/>
                    </a:solidFill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STARY SĄCZ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2,118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86,8%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29,4%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27,4%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A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18,8%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32,7%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AB"/>
                    </a:solidFill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MAKÓW PODHALAŃSKI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2,091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85,7%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33,6%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9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32,3%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1A5"/>
                    </a:solidFill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LIBIĄŻ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2,077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85,1%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56,0%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33,9%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42,8%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CAE"/>
                    </a:solidFill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DĄBROWA TARNOWSKA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2,066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84,7%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30,8%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15,3%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9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34,7%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5CF"/>
                    </a:solidFill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ANDRYCHÓW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2,066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84,7%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42,1%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23,6%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27,0%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40,5%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ED0"/>
                    </a:solidFill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SKAŁA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2,046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83,9%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41,3%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14,8%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18,2%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D8"/>
                    </a:solidFill>
                  </a:tcPr>
                </a:tc>
              </a:tr>
              <a:tr h="1552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WOJNICZ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2,029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83,2%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32,3%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11,8%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15,1%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21,6%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34,6%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CF"/>
                    </a:solidFill>
                  </a:tcPr>
                </a:tc>
              </a:tr>
            </a:tbl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16122"/>
            <a:ext cx="1947333" cy="741633"/>
          </a:xfrm>
          <a:prstGeom prst="rect">
            <a:avLst/>
          </a:prstGeom>
        </p:spPr>
      </p:pic>
      <p:pic>
        <p:nvPicPr>
          <p:cNvPr id="9" name="Picture 2" descr="Flaga narodowa[a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45" y="765945"/>
            <a:ext cx="9399373" cy="145722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4975743" y="83357"/>
            <a:ext cx="5010785" cy="652473"/>
            <a:chOff x="5107459" y="79392"/>
            <a:chExt cx="5010785" cy="652473"/>
          </a:xfrm>
        </p:grpSpPr>
        <p:sp>
          <p:nvSpPr>
            <p:cNvPr id="11" name="pole tekstowe 10"/>
            <p:cNvSpPr txBox="1"/>
            <p:nvPr/>
          </p:nvSpPr>
          <p:spPr>
            <a:xfrm>
              <a:off x="5746558" y="144018"/>
              <a:ext cx="437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Regionalna Izba Obrachunkowa</a:t>
              </a:r>
            </a:p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Krakowie</a:t>
              </a:r>
              <a:endParaRPr lang="pl-PL" sz="1400" cap="small" spc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59" y="79392"/>
              <a:ext cx="652473" cy="652473"/>
            </a:xfrm>
            <a:prstGeom prst="rect">
              <a:avLst/>
            </a:prstGeom>
          </p:spPr>
        </p:pic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0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628650" y="1181911"/>
            <a:ext cx="7886700" cy="10240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u="sng" dirty="0" smtClean="0">
                <a:latin typeface="Arial Narrow" panose="020B0606020202030204" pitchFamily="34" charset="0"/>
              </a:rPr>
              <a:t>Gminy miejsko-wiejskie</a:t>
            </a:r>
            <a:r>
              <a:rPr lang="pl-PL" sz="3000" dirty="0" smtClean="0">
                <a:latin typeface="Arial Narrow" panose="020B0606020202030204" pitchFamily="34" charset="0"/>
              </a:rPr>
              <a:t>:</a:t>
            </a:r>
            <a:endParaRPr lang="pl-PL" sz="30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305763"/>
              </p:ext>
            </p:extLst>
          </p:nvPr>
        </p:nvGraphicFramePr>
        <p:xfrm>
          <a:off x="583201" y="1749349"/>
          <a:ext cx="7977598" cy="4694882"/>
        </p:xfrm>
        <a:graphic>
          <a:graphicData uri="http://schemas.openxmlformats.org/drawingml/2006/table">
            <a:tbl>
              <a:tblPr/>
              <a:tblGrid>
                <a:gridCol w="403182"/>
                <a:gridCol w="1641573"/>
                <a:gridCol w="474412"/>
                <a:gridCol w="444761"/>
                <a:gridCol w="1002734"/>
                <a:gridCol w="1002734"/>
                <a:gridCol w="1002734"/>
                <a:gridCol w="1002734"/>
                <a:gridCol w="1002734"/>
              </a:tblGrid>
              <a:tr h="1488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Poz.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JST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Indeks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Dystans 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W1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W2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W3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W4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W5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873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udział dochodów własnych w dochodach ogółem 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relacja nadwyżki operacyjnej (dochody bieżące minus wydatki bieżące) do dochodów ogółem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udział wydatków inwestycyjnych </a:t>
                      </a:r>
                      <a:endParaRPr lang="pl-PL" sz="8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pl-PL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</a:t>
                      </a:r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wydatkach ogółem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relacja zobowiązań (zaliczanych do długu publicznego) do dochodów ogółem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obciążenie wydatków bieżących wydatkami na wynagrodzenia     </a:t>
                      </a:r>
                      <a:endParaRPr lang="pl-PL" sz="8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pl-PL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</a:t>
                      </a:r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pochodne od wynagrodzeń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ZAKLICZYN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1,988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81,5%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21,5%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21,2%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19,5%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32,6%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D4AA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KRZESZOWICE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1,987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81,5%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47,5%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21,8%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37,2%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40,6%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CCE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ŻABNO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1,982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81,2%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37,9%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11,6%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29,3%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34,5%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CB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SŁOMNIKI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1,938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79,4%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35,4%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27,4%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43,0%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9AC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NOWY WIŚNICZ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1,917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78,6%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30,7%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22,7%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30,8%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40,6%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F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RABKA-ZDRÓJ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1,886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77,3%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37,7%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37,1%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39,1%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2E4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RADŁÓW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1,869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76,6%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32,0%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32,4%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9B6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MIECHÓW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1,866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76,5%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41,5%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E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39,0%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36,5%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0"/>
                    </a:solidFill>
                  </a:tcPr>
                </a:tc>
              </a:tr>
              <a:tr h="15484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NIEPOŁOMICE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1,864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76,4%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54,6%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13,6%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20,9%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66,1%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36,6%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5F2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WIELICZKA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1,855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76,0%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49,0%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49,0%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34,3%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2C8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KĘTY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1,849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75,8%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49,9%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45,3%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39,8%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SZCZUCIN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1,836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75,3%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23,4%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13,2%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16,1%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41,1%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C7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TUCHÓW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1,825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74,8%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24,9%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8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27,8%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NOWE BRZESKO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1,746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71,6%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33,8%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F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32,3%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41,9%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ABC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PROSZOWICE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1,744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71,5%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35,3%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E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E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39,5%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35,8%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E3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BRZESKO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1,734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71,1%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49,9%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41,1%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45,9%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F81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CZCHÓW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1,709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27,2%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6,2%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17,7%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32,9%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47,4%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CIĘŻKOWICE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1,707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21,1%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21,6%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36,4%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4EE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SZCZAWNICA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1,679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68,8%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43,8%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63,3%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6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RYGLICE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1,650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67,6%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19,3%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4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3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13,0%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38,2%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33,9%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C0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PIWNICZNA-ZDRÓJ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1,640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67,2%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28,2%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1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17,0%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49,8%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37,0%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SUŁKOWICE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1,629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66,8%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33,4%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43,9%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43,7%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A2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BIECZ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1,578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64,7%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22,7%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B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2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20,8%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51,9%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6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36,2%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EA"/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MYŚLENICE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1,513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62,0%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49,5%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10,1%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6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77,9%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41,3%</a:t>
                      </a:r>
                    </a:p>
                  </a:txBody>
                  <a:tcPr marL="7301" marR="7301" marT="7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5"/>
                    </a:solidFill>
                  </a:tcPr>
                </a:tc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570842" y="6499655"/>
            <a:ext cx="3226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 bazy na dzień 08.04.2019 r.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16122"/>
            <a:ext cx="1947333" cy="741633"/>
          </a:xfrm>
          <a:prstGeom prst="rect">
            <a:avLst/>
          </a:prstGeom>
        </p:spPr>
      </p:pic>
      <p:pic>
        <p:nvPicPr>
          <p:cNvPr id="10" name="Picture 2" descr="Flaga narodowa[a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45" y="765945"/>
            <a:ext cx="9399373" cy="145722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a 10"/>
          <p:cNvGrpSpPr/>
          <p:nvPr/>
        </p:nvGrpSpPr>
        <p:grpSpPr>
          <a:xfrm>
            <a:off x="4975743" y="83357"/>
            <a:ext cx="5010785" cy="652473"/>
            <a:chOff x="5107459" y="79392"/>
            <a:chExt cx="5010785" cy="652473"/>
          </a:xfrm>
        </p:grpSpPr>
        <p:sp>
          <p:nvSpPr>
            <p:cNvPr id="12" name="pole tekstowe 11"/>
            <p:cNvSpPr txBox="1"/>
            <p:nvPr/>
          </p:nvSpPr>
          <p:spPr>
            <a:xfrm>
              <a:off x="5746558" y="144018"/>
              <a:ext cx="437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Regionalna Izba Obrachunkowa</a:t>
              </a:r>
            </a:p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Krakowie</a:t>
              </a:r>
              <a:endParaRPr lang="pl-PL" sz="1400" cap="small" spc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59" y="79392"/>
              <a:ext cx="652473" cy="652473"/>
            </a:xfrm>
            <a:prstGeom prst="rect">
              <a:avLst/>
            </a:prstGeom>
          </p:spPr>
        </p:pic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99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583199" y="1256758"/>
            <a:ext cx="7886700" cy="10240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u="sng" dirty="0" smtClean="0">
                <a:latin typeface="Arial Narrow" panose="020B0606020202030204" pitchFamily="34" charset="0"/>
              </a:rPr>
              <a:t>Gminy miejskie</a:t>
            </a:r>
            <a:r>
              <a:rPr lang="pl-PL" sz="3000" dirty="0" smtClean="0">
                <a:latin typeface="Arial Narrow" panose="020B0606020202030204" pitchFamily="34" charset="0"/>
              </a:rPr>
              <a:t>:</a:t>
            </a:r>
            <a:endParaRPr lang="pl-PL" sz="30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497364"/>
              </p:ext>
            </p:extLst>
          </p:nvPr>
        </p:nvGraphicFramePr>
        <p:xfrm>
          <a:off x="583199" y="1865918"/>
          <a:ext cx="7977602" cy="2730015"/>
        </p:xfrm>
        <a:graphic>
          <a:graphicData uri="http://schemas.openxmlformats.org/drawingml/2006/table">
            <a:tbl>
              <a:tblPr/>
              <a:tblGrid>
                <a:gridCol w="430592"/>
                <a:gridCol w="1635633"/>
                <a:gridCol w="472696"/>
                <a:gridCol w="443151"/>
                <a:gridCol w="999106"/>
                <a:gridCol w="999106"/>
                <a:gridCol w="999106"/>
                <a:gridCol w="999106"/>
                <a:gridCol w="999106"/>
              </a:tblGrid>
              <a:tr h="1543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Poz.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JST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Indeks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Dystans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W4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8812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udział dochodów własnych w dochodach ogółem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relacja nadwyżki operacyjnej (dochody bieżące minus wydatki bieżące) do dochodów ogółem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udział wydatków inwestycyjnych </a:t>
                      </a:r>
                      <a:endParaRPr lang="pl-PL" sz="8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pl-PL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</a:t>
                      </a:r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wydatkach ogółem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relacja zobowiązań (zaliczanych do długu publicznego) do dochodów ogółem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obciążenie wydatków bieżących wydatkami na wynagrodzenia     </a:t>
                      </a:r>
                      <a:endParaRPr lang="pl-PL" sz="8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pl-PL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</a:t>
                      </a:r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pochodne od wynagrodzeń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SUCHA BESKIDZKA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2,378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45,2%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E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7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24,9%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D6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6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BUKOWNO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2,353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68,9%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7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14,0%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41,2%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FA1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JORDANÓW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2,330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43,7%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5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35,1%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B9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NOWY TARG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2,304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94,4%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53,0%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13,2%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19,3%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8B2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BOCHNIA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2,206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59,2%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17,7%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22,1%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41,7%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D8F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OŚWIĘCIM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2,133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60,9%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7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20,2%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37,1%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35,9%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CA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MSZANA DOLNA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2,113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86,6%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36,3%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19,7%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ZAKOPANE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2,102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86,1%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67,1%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6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58,4%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32,3%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GORLICE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2,081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85,3%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51,3%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8,9%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E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32,2%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32,7%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284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LIMANOWA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1,967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80,6%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53,4%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24,9%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D5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42,3%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A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GRYBÓW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1,818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3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24,3%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38,2%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583199" y="4595933"/>
            <a:ext cx="3226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 bazy na dzień 08.04.2019 r.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16122"/>
            <a:ext cx="1947333" cy="741633"/>
          </a:xfrm>
          <a:prstGeom prst="rect">
            <a:avLst/>
          </a:prstGeom>
        </p:spPr>
      </p:pic>
      <p:pic>
        <p:nvPicPr>
          <p:cNvPr id="10" name="Picture 2" descr="Flaga narodowa[a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45" y="765945"/>
            <a:ext cx="9399373" cy="145722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a 10"/>
          <p:cNvGrpSpPr/>
          <p:nvPr/>
        </p:nvGrpSpPr>
        <p:grpSpPr>
          <a:xfrm>
            <a:off x="4975743" y="83357"/>
            <a:ext cx="5010785" cy="652473"/>
            <a:chOff x="5107459" y="79392"/>
            <a:chExt cx="5010785" cy="652473"/>
          </a:xfrm>
        </p:grpSpPr>
        <p:sp>
          <p:nvSpPr>
            <p:cNvPr id="12" name="pole tekstowe 11"/>
            <p:cNvSpPr txBox="1"/>
            <p:nvPr/>
          </p:nvSpPr>
          <p:spPr>
            <a:xfrm>
              <a:off x="5746558" y="144018"/>
              <a:ext cx="437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Regionalna Izba Obrachunkowa</a:t>
              </a:r>
            </a:p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Krakowie</a:t>
              </a:r>
              <a:endParaRPr lang="pl-PL" sz="1400" cap="small" spc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59" y="79392"/>
              <a:ext cx="652473" cy="652473"/>
            </a:xfrm>
            <a:prstGeom prst="rect">
              <a:avLst/>
            </a:prstGeom>
          </p:spPr>
        </p:pic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4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583199" y="1171342"/>
            <a:ext cx="7886700" cy="10240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u="sng" dirty="0" smtClean="0">
                <a:latin typeface="Arial Narrow" panose="020B0606020202030204" pitchFamily="34" charset="0"/>
              </a:rPr>
              <a:t>Powiaty ziemskie</a:t>
            </a:r>
            <a:r>
              <a:rPr lang="pl-PL" sz="3000" dirty="0" smtClean="0">
                <a:latin typeface="Arial Narrow" panose="020B0606020202030204" pitchFamily="34" charset="0"/>
              </a:rPr>
              <a:t>:</a:t>
            </a:r>
            <a:endParaRPr lang="pl-PL" sz="300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678060"/>
              </p:ext>
            </p:extLst>
          </p:nvPr>
        </p:nvGraphicFramePr>
        <p:xfrm>
          <a:off x="570840" y="1755102"/>
          <a:ext cx="7977602" cy="4049470"/>
        </p:xfrm>
        <a:graphic>
          <a:graphicData uri="http://schemas.openxmlformats.org/drawingml/2006/table">
            <a:tbl>
              <a:tblPr/>
              <a:tblGrid>
                <a:gridCol w="379581"/>
                <a:gridCol w="1579574"/>
                <a:gridCol w="467322"/>
                <a:gridCol w="521830"/>
                <a:gridCol w="1005859"/>
                <a:gridCol w="1005859"/>
                <a:gridCol w="1005859"/>
                <a:gridCol w="1005859"/>
                <a:gridCol w="1005859"/>
              </a:tblGrid>
              <a:tr h="1543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Poz.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JST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Indeks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Dystans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W4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8812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udział dochodów własnych w dochodach ogółem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relacja nadwyżki operacyjnej (dochody bieżące minus wydatki bieżące) do dochodów ogółem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udział wydatków inwestycyjnych </a:t>
                      </a:r>
                      <a:endParaRPr lang="pl-PL" sz="8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pl-PL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</a:t>
                      </a:r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wydatkach ogółem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relacja zobowiązań (zaliczanych do długu publicznego) do dochodów ogółem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obciążenie wydatków bieżących wydatkami na wynagrodzenia     </a:t>
                      </a:r>
                      <a:endParaRPr lang="pl-PL" sz="8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pl-PL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</a:t>
                      </a:r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pochodne od wynagrodzeń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krakowski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2,316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18,0%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C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55,9%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D2A7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oświęcimski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1,942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83,9%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40,3%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3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22,1%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18,6%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62,0%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ADD"/>
                    </a:solidFill>
                  </a:tcPr>
                </a:tc>
              </a:tr>
              <a:tr h="1819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olkuski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1,930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83,3%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39,4%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18,7%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17,3%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CB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proszowicki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1,920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82,9%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tatrzański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1,891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81,6%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37,7%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7,9%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62,6%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D4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wadowicki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1,889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36,4%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0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61,6%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E4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wielicki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1,872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27,9%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F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50,6%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56,9%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DBE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tarnowski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1,853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36,1%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9,0%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59,1%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0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myślenicki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1,819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3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nowotarski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1,787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77,1%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27,6%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7,4%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4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53,9%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nowosądecki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1,785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77,0%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37,3%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23,7%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C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55,1%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A94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chrzanowski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1,755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46,1%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8,1%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A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30,1%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63,6%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5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gorlicki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1,707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73,7%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17,1%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63,6%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5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dąbrowski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1,628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70,3%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21,0%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7,8%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32,0%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56,6%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AB7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miechowski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1,603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69,2%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25,9%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8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18,7%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27,0%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60,6%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suski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1,602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69,2%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30,3%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3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9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9,0%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54,2%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C181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limanowski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1,582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68,3%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25,7%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B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44,9%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61,3%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E8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bocheński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1,578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68,1%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32,4%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30,7%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43,9%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brzeski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1,472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27,5%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5,9%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F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27,4%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49,4%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1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64,2%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9BC"/>
                    </a:solidFill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570840" y="5859837"/>
            <a:ext cx="3226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 bazy na dzień 08.04.2019 r.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16122"/>
            <a:ext cx="1947333" cy="741633"/>
          </a:xfrm>
          <a:prstGeom prst="rect">
            <a:avLst/>
          </a:prstGeom>
        </p:spPr>
      </p:pic>
      <p:pic>
        <p:nvPicPr>
          <p:cNvPr id="11" name="Picture 2" descr="Flaga narodowa[a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45" y="765945"/>
            <a:ext cx="9399373" cy="145722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a 11"/>
          <p:cNvGrpSpPr/>
          <p:nvPr/>
        </p:nvGrpSpPr>
        <p:grpSpPr>
          <a:xfrm>
            <a:off x="4975743" y="83357"/>
            <a:ext cx="5010785" cy="652473"/>
            <a:chOff x="5107459" y="79392"/>
            <a:chExt cx="5010785" cy="652473"/>
          </a:xfrm>
        </p:grpSpPr>
        <p:sp>
          <p:nvSpPr>
            <p:cNvPr id="13" name="pole tekstowe 12"/>
            <p:cNvSpPr txBox="1"/>
            <p:nvPr/>
          </p:nvSpPr>
          <p:spPr>
            <a:xfrm>
              <a:off x="5746558" y="144018"/>
              <a:ext cx="437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Regionalna Izba Obrachunkowa</a:t>
              </a:r>
            </a:p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Krakowie</a:t>
              </a:r>
              <a:endParaRPr lang="pl-PL" sz="1400" cap="small" spc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59" y="79392"/>
              <a:ext cx="652473" cy="652473"/>
            </a:xfrm>
            <a:prstGeom prst="rect">
              <a:avLst/>
            </a:prstGeom>
          </p:spPr>
        </p:pic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25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628650" y="1288733"/>
            <a:ext cx="7886700" cy="10240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u="sng" dirty="0" smtClean="0">
                <a:latin typeface="Arial Narrow" panose="020B0606020202030204" pitchFamily="34" charset="0"/>
              </a:rPr>
              <a:t>Miasta na prawach powiatu</a:t>
            </a:r>
          </a:p>
          <a:p>
            <a:r>
              <a:rPr lang="pl-PL" sz="3000" u="sng" dirty="0" smtClean="0">
                <a:latin typeface="Arial Narrow" panose="020B0606020202030204" pitchFamily="34" charset="0"/>
              </a:rPr>
              <a:t>oraz samorząd województwa</a:t>
            </a:r>
            <a:r>
              <a:rPr lang="pl-PL" sz="3000" dirty="0" smtClean="0">
                <a:latin typeface="Arial Narrow" panose="020B0606020202030204" pitchFamily="34" charset="0"/>
              </a:rPr>
              <a:t>:</a:t>
            </a:r>
            <a:endParaRPr lang="pl-PL" sz="3000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487760"/>
              </p:ext>
            </p:extLst>
          </p:nvPr>
        </p:nvGraphicFramePr>
        <p:xfrm>
          <a:off x="583201" y="2312760"/>
          <a:ext cx="7977598" cy="1825514"/>
        </p:xfrm>
        <a:graphic>
          <a:graphicData uri="http://schemas.openxmlformats.org/drawingml/2006/table">
            <a:tbl>
              <a:tblPr/>
              <a:tblGrid>
                <a:gridCol w="1836809"/>
                <a:gridCol w="530834"/>
                <a:gridCol w="1121991"/>
                <a:gridCol w="1121991"/>
                <a:gridCol w="1121991"/>
                <a:gridCol w="1121991"/>
                <a:gridCol w="1121991"/>
              </a:tblGrid>
              <a:tr h="1700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JST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Indeks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W1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W2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W3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W4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W5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6958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udział dochodów własnych w dochodach ogółem 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relacja nadwyżki operacyjnej (dochody bieżące minus wydatki bieżące) do dochodów ogółem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udział wydatków inwestycyjnych </a:t>
                      </a:r>
                      <a:endParaRPr lang="pl-PL" sz="9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pl-PL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</a:t>
                      </a:r>
                      <a:r>
                        <a:rPr lang="pl-PL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wydatkach ogółem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relacja zobowiązań (zaliczanych do długu publicznego) do dochodów ogółem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obciążenie wydatków bieżących wydatkami na wynagrodzenia     </a:t>
                      </a:r>
                      <a:endParaRPr lang="pl-PL" sz="9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pl-PL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</a:t>
                      </a:r>
                      <a:r>
                        <a:rPr lang="pl-PL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pochodne od wynagrodzeń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7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KRAKÓW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2,062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67,6%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6,1%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14,2%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48,0%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33,6%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7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NOWY SĄCZ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2,048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42,5%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4,0%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15,2%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11,7%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45,3%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7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TARNÓW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1,641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45,8%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0,7%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17,4%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52,2%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47,6%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95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WOJEWÓDZTWO MAŁOPOLSKIE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2,551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53,4%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15,9%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34,8%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30,4%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18,7%</a:t>
                      </a:r>
                    </a:p>
                  </a:txBody>
                  <a:tcPr marL="8949" marR="8949" marT="8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628650" y="4138274"/>
            <a:ext cx="3226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 bazy na dzień 08.04.2019 r.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16122"/>
            <a:ext cx="1947333" cy="741633"/>
          </a:xfrm>
          <a:prstGeom prst="rect">
            <a:avLst/>
          </a:prstGeom>
        </p:spPr>
      </p:pic>
      <p:pic>
        <p:nvPicPr>
          <p:cNvPr id="11" name="Picture 2" descr="Flaga narodowa[a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45" y="765945"/>
            <a:ext cx="9399373" cy="145722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a 12"/>
          <p:cNvGrpSpPr/>
          <p:nvPr/>
        </p:nvGrpSpPr>
        <p:grpSpPr>
          <a:xfrm>
            <a:off x="4975743" y="83357"/>
            <a:ext cx="5010785" cy="652473"/>
            <a:chOff x="5107459" y="79392"/>
            <a:chExt cx="5010785" cy="652473"/>
          </a:xfrm>
        </p:grpSpPr>
        <p:sp>
          <p:nvSpPr>
            <p:cNvPr id="14" name="pole tekstowe 13"/>
            <p:cNvSpPr txBox="1"/>
            <p:nvPr/>
          </p:nvSpPr>
          <p:spPr>
            <a:xfrm>
              <a:off x="5746558" y="144018"/>
              <a:ext cx="437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Regionalna Izba Obrachunkowa</a:t>
              </a:r>
            </a:p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Krakowie</a:t>
              </a:r>
              <a:endParaRPr lang="pl-PL" sz="1400" cap="small" spc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59" y="79392"/>
              <a:ext cx="652473" cy="652473"/>
            </a:xfrm>
            <a:prstGeom prst="rect">
              <a:avLst/>
            </a:prstGeom>
          </p:spPr>
        </p:pic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7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321160" y="2727892"/>
            <a:ext cx="8501680" cy="14022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>
                <a:latin typeface="Arial Narrow" panose="020B0606020202030204" pitchFamily="34" charset="0"/>
              </a:rPr>
              <a:t>Informacje źródłowe znajdują się na </a:t>
            </a:r>
            <a:r>
              <a:rPr lang="pl-PL" sz="3200" dirty="0" smtClean="0">
                <a:latin typeface="Arial Narrow" panose="020B0606020202030204" pitchFamily="34" charset="0"/>
              </a:rPr>
              <a:t>stronie internetowej </a:t>
            </a:r>
          </a:p>
          <a:p>
            <a:pPr algn="ctr">
              <a:lnSpc>
                <a:spcPct val="150000"/>
              </a:lnSpc>
            </a:pPr>
            <a:r>
              <a:rPr lang="pl-PL" sz="3200" b="1" dirty="0" smtClean="0">
                <a:latin typeface="Arial Narrow" panose="020B0606020202030204" pitchFamily="34" charset="0"/>
                <a:hlinkClick r:id="rId3"/>
              </a:rPr>
              <a:t>Regionalnej </a:t>
            </a:r>
            <a:r>
              <a:rPr lang="pl-PL" sz="3200" b="1" dirty="0">
                <a:latin typeface="Arial Narrow" panose="020B0606020202030204" pitchFamily="34" charset="0"/>
                <a:hlinkClick r:id="rId3"/>
              </a:rPr>
              <a:t>Izby Obrachunkowej w </a:t>
            </a:r>
            <a:r>
              <a:rPr lang="pl-PL" sz="3200" b="1" dirty="0" smtClean="0">
                <a:latin typeface="Arial Narrow" panose="020B0606020202030204" pitchFamily="34" charset="0"/>
                <a:hlinkClick r:id="rId3"/>
              </a:rPr>
              <a:t>Krakowie </a:t>
            </a:r>
            <a:endParaRPr lang="pl-PL" sz="3200" b="1" dirty="0">
              <a:latin typeface="Arial Narrow" panose="020B0606020202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16122"/>
            <a:ext cx="1947333" cy="741633"/>
          </a:xfrm>
          <a:prstGeom prst="rect">
            <a:avLst/>
          </a:prstGeom>
        </p:spPr>
      </p:pic>
      <p:pic>
        <p:nvPicPr>
          <p:cNvPr id="8" name="Picture 2" descr="Flaga narodowa[a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45" y="765945"/>
            <a:ext cx="9399373" cy="145722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a 8"/>
          <p:cNvGrpSpPr/>
          <p:nvPr/>
        </p:nvGrpSpPr>
        <p:grpSpPr>
          <a:xfrm>
            <a:off x="4975743" y="83357"/>
            <a:ext cx="5010785" cy="652473"/>
            <a:chOff x="5107459" y="79392"/>
            <a:chExt cx="5010785" cy="652473"/>
          </a:xfrm>
        </p:grpSpPr>
        <p:sp>
          <p:nvSpPr>
            <p:cNvPr id="10" name="pole tekstowe 9"/>
            <p:cNvSpPr txBox="1"/>
            <p:nvPr/>
          </p:nvSpPr>
          <p:spPr>
            <a:xfrm>
              <a:off x="5746558" y="144018"/>
              <a:ext cx="437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Regionalna Izba Obrachunkowa</a:t>
              </a:r>
            </a:p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Krakowie</a:t>
              </a:r>
              <a:endParaRPr lang="pl-PL" sz="1400" cap="small" spc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59" y="79392"/>
              <a:ext cx="652473" cy="652473"/>
            </a:xfrm>
            <a:prstGeom prst="rect">
              <a:avLst/>
            </a:prstGeom>
          </p:spPr>
        </p:pic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32393" y="735829"/>
            <a:ext cx="7886700" cy="1669620"/>
          </a:xfrm>
        </p:spPr>
        <p:txBody>
          <a:bodyPr>
            <a:normAutofit/>
          </a:bodyPr>
          <a:lstStyle/>
          <a:p>
            <a:r>
              <a:rPr lang="pl-PL" sz="3000" u="sng" dirty="0" smtClean="0">
                <a:latin typeface="Arial Narrow" panose="020B0606020202030204" pitchFamily="34" charset="0"/>
              </a:rPr>
              <a:t>Porozumienie pomiędzy </a:t>
            </a:r>
            <a:r>
              <a:rPr lang="pl-PL" sz="3000" u="sng" dirty="0" smtClean="0">
                <a:latin typeface="Arial Narrow" panose="020B0606020202030204" pitchFamily="34" charset="0"/>
              </a:rPr>
              <a:t>Wojewodą </a:t>
            </a:r>
            <a:r>
              <a:rPr lang="pl-PL" sz="3000" u="sng" dirty="0">
                <a:latin typeface="Arial Narrow" panose="020B0606020202030204" pitchFamily="34" charset="0"/>
              </a:rPr>
              <a:t>M</a:t>
            </a:r>
            <a:r>
              <a:rPr lang="pl-PL" sz="3000" u="sng" dirty="0" smtClean="0">
                <a:latin typeface="Arial Narrow" panose="020B0606020202030204" pitchFamily="34" charset="0"/>
              </a:rPr>
              <a:t>ałopolskim </a:t>
            </a:r>
            <a:br>
              <a:rPr lang="pl-PL" sz="3000" u="sng" dirty="0" smtClean="0">
                <a:latin typeface="Arial Narrow" panose="020B0606020202030204" pitchFamily="34" charset="0"/>
              </a:rPr>
            </a:br>
            <a:r>
              <a:rPr lang="pl-PL" sz="3000" u="sng" dirty="0" smtClean="0">
                <a:latin typeface="Arial Narrow" panose="020B0606020202030204" pitchFamily="34" charset="0"/>
              </a:rPr>
              <a:t>a Regionalną Izbą Obrachunkową w Krakowie</a:t>
            </a:r>
            <a:endParaRPr lang="pl-PL" sz="3000" u="sng" dirty="0">
              <a:latin typeface="Arial Narrow" panose="020B060602020203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16122"/>
            <a:ext cx="1947333" cy="741633"/>
          </a:xfrm>
          <a:prstGeom prst="rect">
            <a:avLst/>
          </a:prstGeom>
        </p:spPr>
      </p:pic>
      <p:pic>
        <p:nvPicPr>
          <p:cNvPr id="17" name="Picture 2" descr="Flaga narodowa[a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45" y="765945"/>
            <a:ext cx="9399373" cy="145722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a 17"/>
          <p:cNvGrpSpPr/>
          <p:nvPr/>
        </p:nvGrpSpPr>
        <p:grpSpPr>
          <a:xfrm>
            <a:off x="4975743" y="83357"/>
            <a:ext cx="5010785" cy="652473"/>
            <a:chOff x="5107459" y="79392"/>
            <a:chExt cx="5010785" cy="652473"/>
          </a:xfrm>
        </p:grpSpPr>
        <p:sp>
          <p:nvSpPr>
            <p:cNvPr id="19" name="pole tekstowe 18"/>
            <p:cNvSpPr txBox="1"/>
            <p:nvPr/>
          </p:nvSpPr>
          <p:spPr>
            <a:xfrm>
              <a:off x="5746558" y="144018"/>
              <a:ext cx="437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Regionalna Izba Obrachunkowa</a:t>
              </a:r>
            </a:p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Krakowie</a:t>
              </a:r>
              <a:endParaRPr lang="pl-PL" sz="1400" cap="small" spc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Obraz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59" y="79392"/>
              <a:ext cx="652473" cy="652473"/>
            </a:xfrm>
            <a:prstGeom prst="rect">
              <a:avLst/>
            </a:prstGeom>
          </p:spPr>
        </p:pic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2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051" y="2095286"/>
            <a:ext cx="6935899" cy="462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7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65688" y="901095"/>
            <a:ext cx="7886700" cy="1325563"/>
          </a:xfrm>
        </p:spPr>
        <p:txBody>
          <a:bodyPr>
            <a:normAutofit/>
          </a:bodyPr>
          <a:lstStyle/>
          <a:p>
            <a:r>
              <a:rPr lang="pl-PL" sz="3000" u="sng" dirty="0" smtClean="0">
                <a:latin typeface="Arial Narrow" panose="020B0606020202030204" pitchFamily="34" charset="0"/>
              </a:rPr>
              <a:t>Cele informacji</a:t>
            </a:r>
            <a:r>
              <a:rPr lang="pl-PL" sz="3000" dirty="0" smtClean="0">
                <a:latin typeface="Arial Narrow" panose="020B0606020202030204" pitchFamily="34" charset="0"/>
              </a:rPr>
              <a:t>:</a:t>
            </a:r>
            <a:endParaRPr lang="pl-PL" sz="3000" dirty="0">
              <a:latin typeface="Arial Narrow" panose="020B0606020202030204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665688" y="1908609"/>
            <a:ext cx="7939989" cy="47657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300" dirty="0" smtClean="0">
                <a:latin typeface="Arial Narrow" panose="020B0606020202030204" pitchFamily="34" charset="0"/>
              </a:rPr>
              <a:t>Właściwe zarządzanie finansami jednostek samorządu terytorialnego stanowi podstawę istnienia gminy, powiatu oraz województwa. Wydłużenie okresu trwania kadencji z 4 do 5 lat to nie tylko zwiększona możliwość planowania i </a:t>
            </a:r>
            <a:r>
              <a:rPr lang="pl-PL" sz="2300" dirty="0">
                <a:latin typeface="Arial Narrow" panose="020B0606020202030204" pitchFamily="34" charset="0"/>
              </a:rPr>
              <a:t>podejmowania </a:t>
            </a:r>
            <a:r>
              <a:rPr lang="pl-PL" sz="2300" dirty="0" smtClean="0">
                <a:latin typeface="Arial Narrow" panose="020B0606020202030204" pitchFamily="34" charset="0"/>
              </a:rPr>
              <a:t>długoterminowych </a:t>
            </a:r>
            <a:r>
              <a:rPr lang="pl-PL" sz="2300" dirty="0">
                <a:latin typeface="Arial Narrow" panose="020B0606020202030204" pitchFamily="34" charset="0"/>
              </a:rPr>
              <a:t>decyzji </a:t>
            </a:r>
            <a:r>
              <a:rPr lang="pl-PL" sz="2300" dirty="0" smtClean="0">
                <a:latin typeface="Arial Narrow" panose="020B0606020202030204" pitchFamily="34" charset="0"/>
              </a:rPr>
              <a:t>finansowych, ale również większa odpowiedzialność. </a:t>
            </a:r>
          </a:p>
          <a:p>
            <a:pPr marL="0" indent="0" algn="just">
              <a:buNone/>
            </a:pPr>
            <a:r>
              <a:rPr lang="pl-PL" sz="2300" dirty="0" smtClean="0">
                <a:latin typeface="Arial Narrow" panose="020B0606020202030204" pitchFamily="34" charset="0"/>
              </a:rPr>
              <a:t>Poniższe tabele zawierają podstawowe dane o finansach jednostek samorządu terytorialnego ujęte w pięciu wskaźnikach. JST zostały uszeregowane według wartości indeksu obliczonego w oparciu                o wybrane dane. Zestawienie to ma na celu podniesienie przejrzystości finansów publicznych, wzrost kultury finansowej samorządów, a co za tym idzie zminimalizowanie ryzyka wystąpienia nieprawidłowości</a:t>
            </a:r>
            <a:r>
              <a:rPr lang="pl-PL" sz="23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16122"/>
            <a:ext cx="1947333" cy="741633"/>
          </a:xfrm>
          <a:prstGeom prst="rect">
            <a:avLst/>
          </a:prstGeom>
        </p:spPr>
      </p:pic>
      <p:pic>
        <p:nvPicPr>
          <p:cNvPr id="10" name="Picture 2" descr="Flaga narodowa[a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45" y="765945"/>
            <a:ext cx="9399373" cy="145722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a 10"/>
          <p:cNvGrpSpPr/>
          <p:nvPr/>
        </p:nvGrpSpPr>
        <p:grpSpPr>
          <a:xfrm>
            <a:off x="4975743" y="83357"/>
            <a:ext cx="5010785" cy="652473"/>
            <a:chOff x="5107459" y="79392"/>
            <a:chExt cx="5010785" cy="652473"/>
          </a:xfrm>
        </p:grpSpPr>
        <p:sp>
          <p:nvSpPr>
            <p:cNvPr id="12" name="pole tekstowe 11"/>
            <p:cNvSpPr txBox="1"/>
            <p:nvPr/>
          </p:nvSpPr>
          <p:spPr>
            <a:xfrm>
              <a:off x="5746558" y="144018"/>
              <a:ext cx="437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Regionalna Izba Obrachunkowa</a:t>
              </a:r>
            </a:p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Krakowie</a:t>
              </a:r>
              <a:endParaRPr lang="pl-PL" sz="1400" cap="small" spc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59" y="79392"/>
              <a:ext cx="652473" cy="652473"/>
            </a:xfrm>
            <a:prstGeom prst="rect">
              <a:avLst/>
            </a:prstGeom>
          </p:spPr>
        </p:pic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3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940926"/>
            <a:ext cx="7886700" cy="989457"/>
          </a:xfrm>
        </p:spPr>
        <p:txBody>
          <a:bodyPr>
            <a:normAutofit/>
          </a:bodyPr>
          <a:lstStyle/>
          <a:p>
            <a:r>
              <a:rPr lang="pl-PL" sz="3000" u="sng" dirty="0" smtClean="0">
                <a:latin typeface="Arial Narrow" panose="020B0606020202030204" pitchFamily="34" charset="0"/>
              </a:rPr>
              <a:t>Metodologia</a:t>
            </a:r>
            <a:r>
              <a:rPr lang="pl-PL" sz="3000" dirty="0" smtClean="0">
                <a:latin typeface="Arial Narrow" panose="020B0606020202030204" pitchFamily="34" charset="0"/>
              </a:rPr>
              <a:t>:</a:t>
            </a:r>
            <a:endParaRPr lang="pl-PL" sz="30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430510"/>
              </p:ext>
            </p:extLst>
          </p:nvPr>
        </p:nvGraphicFramePr>
        <p:xfrm>
          <a:off x="453078" y="1735830"/>
          <a:ext cx="8213125" cy="4664709"/>
        </p:xfrm>
        <a:graphic>
          <a:graphicData uri="http://schemas.openxmlformats.org/drawingml/2006/table">
            <a:tbl>
              <a:tblPr/>
              <a:tblGrid>
                <a:gridCol w="2145592"/>
                <a:gridCol w="931420"/>
                <a:gridCol w="5136113"/>
              </a:tblGrid>
              <a:tr h="37771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</a:p>
                  </a:txBody>
                  <a:tcPr marL="7384" marR="7384" marT="7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Rodzaj sprawozdania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Źródło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dochody ogółem</a:t>
                      </a:r>
                    </a:p>
                  </a:txBody>
                  <a:tcPr marL="7384" marR="7384" marT="7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Rb-NDS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poz.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dochody bieżące </a:t>
                      </a:r>
                    </a:p>
                  </a:txBody>
                  <a:tcPr marL="7384" marR="7384" marT="7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Rb-NDS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poz. A1W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6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dochody własne </a:t>
                      </a:r>
                    </a:p>
                  </a:txBody>
                  <a:tcPr marL="7384" marR="7384" marT="7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Rb-27s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własne = dochody ogółem - dotacje </a:t>
                      </a: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(par. 200, 201, 202, 203, 211, 212, 213, 221, 222, 223, 231, 232, 233, 244, 271, 273, 287, 288, 620, 626, 630, 631, 632, 633, 641, 642, 643, 651, 652, 653, 661, 662, 663, 664, 246, 628) </a:t>
                      </a:r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subwencje</a:t>
                      </a: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(par. 275, 276, 277, 278, 279, 292, 618)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ogółem</a:t>
                      </a:r>
                    </a:p>
                  </a:txBody>
                  <a:tcPr marL="7384" marR="7384" marT="7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Rb-NDS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poz. BW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bieżące</a:t>
                      </a:r>
                    </a:p>
                  </a:txBody>
                  <a:tcPr marL="7384" marR="7384" marT="7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Rb-NDS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poz. B1W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inwestycyjne </a:t>
                      </a:r>
                    </a:p>
                  </a:txBody>
                  <a:tcPr marL="7384" marR="7384" marT="7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Rb-28s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wszystkie par. 6xxx za wyjątkiem 601 i 602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wynagrodzenia i składki od nich naliczane</a:t>
                      </a:r>
                    </a:p>
                  </a:txBody>
                  <a:tcPr marL="7384" marR="7384" marT="7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Rb-28s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par. 401, 402, 403, 404, 405, 406, 407, 408, 409, 410, 411, 412, 417, 418, 478 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[4p = 0,3,4 ]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87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zobowiązania ogółem</a:t>
                      </a:r>
                    </a:p>
                  </a:txBody>
                  <a:tcPr marL="7384" marR="7384" marT="7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Rb-Z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poz. E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udział dochodów własnych </a:t>
                      </a: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dochodach ogółem </a:t>
                      </a:r>
                    </a:p>
                  </a:txBody>
                  <a:tcPr marL="7384" marR="7384" marT="7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dochody własne / dochody ogółem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51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relacja nadwyżki operacyjnej (dochody bieżące minus wydatki bieżące) do dochodów ogółem</a:t>
                      </a:r>
                    </a:p>
                  </a:txBody>
                  <a:tcPr marL="7384" marR="7384" marT="7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(dochody bieżące - wydatki bieżące) / dochody ogółem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udział wydatków inwestycyjnych </a:t>
                      </a: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wydatkach ogółem</a:t>
                      </a:r>
                    </a:p>
                  </a:txBody>
                  <a:tcPr marL="7384" marR="7384" marT="7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inwestycyjne / wydatki ogółem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relacja zobowiązań (zaliczanych do długu publicznego) do dochodów ogółem</a:t>
                      </a:r>
                    </a:p>
                  </a:txBody>
                  <a:tcPr marL="7384" marR="7384" marT="7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zobowiązania ogółem / dochody ogółem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obciążenie wydatków bieżących wydatkami na wynagrodzenia </a:t>
                      </a: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pochodne od wynagrodzeń</a:t>
                      </a:r>
                    </a:p>
                  </a:txBody>
                  <a:tcPr marL="7384" marR="7384" marT="7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wynagrodzenia i składki od nich naliczane / wydatki bieżące</a:t>
                      </a:r>
                    </a:p>
                  </a:txBody>
                  <a:tcPr marL="7384" marR="7384" marT="7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16122"/>
            <a:ext cx="1947333" cy="741633"/>
          </a:xfrm>
          <a:prstGeom prst="rect">
            <a:avLst/>
          </a:prstGeom>
        </p:spPr>
      </p:pic>
      <p:pic>
        <p:nvPicPr>
          <p:cNvPr id="9" name="Picture 2" descr="Flaga narodowa[a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45" y="765945"/>
            <a:ext cx="9399373" cy="145722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4975743" y="83357"/>
            <a:ext cx="5010785" cy="652473"/>
            <a:chOff x="5107459" y="79392"/>
            <a:chExt cx="5010785" cy="652473"/>
          </a:xfrm>
        </p:grpSpPr>
        <p:sp>
          <p:nvSpPr>
            <p:cNvPr id="11" name="pole tekstowe 10"/>
            <p:cNvSpPr txBox="1"/>
            <p:nvPr/>
          </p:nvSpPr>
          <p:spPr>
            <a:xfrm>
              <a:off x="5746558" y="144018"/>
              <a:ext cx="437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Regionalna Izba Obrachunkowa</a:t>
              </a:r>
            </a:p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Krakowie</a:t>
              </a:r>
              <a:endParaRPr lang="pl-PL" sz="1400" cap="small" spc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59" y="79392"/>
              <a:ext cx="652473" cy="652473"/>
            </a:xfrm>
            <a:prstGeom prst="rect">
              <a:avLst/>
            </a:prstGeom>
          </p:spPr>
        </p:pic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4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940926"/>
            <a:ext cx="7886700" cy="1325563"/>
          </a:xfrm>
        </p:spPr>
        <p:txBody>
          <a:bodyPr>
            <a:normAutofit/>
          </a:bodyPr>
          <a:lstStyle/>
          <a:p>
            <a:r>
              <a:rPr lang="pl-PL" sz="3000" u="sng" dirty="0" smtClean="0">
                <a:latin typeface="Arial Narrow" panose="020B0606020202030204" pitchFamily="34" charset="0"/>
              </a:rPr>
              <a:t>Metodologia</a:t>
            </a:r>
            <a:r>
              <a:rPr lang="pl-PL" sz="3000" dirty="0" smtClean="0">
                <a:latin typeface="Arial Narrow" panose="020B0606020202030204" pitchFamily="34" charset="0"/>
              </a:rPr>
              <a:t>:</a:t>
            </a:r>
            <a:endParaRPr lang="pl-PL" sz="3000" dirty="0">
              <a:latin typeface="Arial Narrow" panose="020B060602020203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28650" y="1914747"/>
            <a:ext cx="7563882" cy="399654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2300" dirty="0" smtClean="0">
                <a:latin typeface="Arial Narrow" panose="020B0606020202030204" pitchFamily="34" charset="0"/>
              </a:rPr>
              <a:t>indeks – jest to liczba przyporządkowana danej JST, określająca  poziom jej udziału we wskaźnikach. Obliczony został jako suma poszczególnych wskaźników według wzoru: </a:t>
            </a:r>
          </a:p>
          <a:p>
            <a:pPr marL="0" indent="0" algn="ctr">
              <a:buNone/>
            </a:pPr>
            <a:r>
              <a:rPr lang="pl-PL" sz="2300" dirty="0" smtClean="0">
                <a:latin typeface="Arial Narrow" panose="020B0606020202030204" pitchFamily="34" charset="0"/>
              </a:rPr>
              <a:t>I = W1 + W2 + W3 + 1-W4 + 1-W5.</a:t>
            </a:r>
          </a:p>
          <a:p>
            <a:pPr marL="0" indent="0" algn="ctr">
              <a:buNone/>
            </a:pPr>
            <a:endParaRPr lang="pl-PL" sz="2000" dirty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300" dirty="0" smtClean="0">
                <a:latin typeface="Arial Narrow" panose="020B0606020202030204" pitchFamily="34" charset="0"/>
              </a:rPr>
              <a:t>dystans – jest to stosunek wartości indeksu danej JST do JST                   z najwyższą wartością indeksu.</a:t>
            </a:r>
            <a:endParaRPr lang="pl-PL" sz="2300" dirty="0">
              <a:latin typeface="Arial Narrow" panose="020B0606020202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16122"/>
            <a:ext cx="1947333" cy="741633"/>
          </a:xfrm>
          <a:prstGeom prst="rect">
            <a:avLst/>
          </a:prstGeom>
        </p:spPr>
      </p:pic>
      <p:pic>
        <p:nvPicPr>
          <p:cNvPr id="9" name="Picture 2" descr="Flaga narodowa[a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45" y="765945"/>
            <a:ext cx="9399373" cy="145722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4975743" y="83357"/>
            <a:ext cx="5010785" cy="652473"/>
            <a:chOff x="5107459" y="79392"/>
            <a:chExt cx="5010785" cy="652473"/>
          </a:xfrm>
        </p:grpSpPr>
        <p:sp>
          <p:nvSpPr>
            <p:cNvPr id="11" name="pole tekstowe 10"/>
            <p:cNvSpPr txBox="1"/>
            <p:nvPr/>
          </p:nvSpPr>
          <p:spPr>
            <a:xfrm>
              <a:off x="5746558" y="144018"/>
              <a:ext cx="437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Regionalna Izba Obrachunkowa</a:t>
              </a:r>
            </a:p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Krakowie</a:t>
              </a:r>
              <a:endParaRPr lang="pl-PL" sz="1400" cap="small" spc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59" y="79392"/>
              <a:ext cx="652473" cy="652473"/>
            </a:xfrm>
            <a:prstGeom prst="rect">
              <a:avLst/>
            </a:prstGeom>
          </p:spPr>
        </p:pic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8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616291" y="1091694"/>
            <a:ext cx="7886700" cy="10240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u="sng" dirty="0" smtClean="0">
                <a:latin typeface="Arial Narrow" panose="020B0606020202030204" pitchFamily="34" charset="0"/>
              </a:rPr>
              <a:t>Mierniki sytuacji finansowej </a:t>
            </a:r>
          </a:p>
          <a:p>
            <a:r>
              <a:rPr lang="pl-PL" sz="3000" u="sng" dirty="0" smtClean="0">
                <a:latin typeface="Arial Narrow" panose="020B0606020202030204" pitchFamily="34" charset="0"/>
              </a:rPr>
              <a:t>jednostek samorządu terytorialnego</a:t>
            </a:r>
            <a:r>
              <a:rPr lang="pl-PL" sz="3000" dirty="0" smtClean="0">
                <a:latin typeface="Arial Narrow" panose="020B0606020202030204" pitchFamily="34" charset="0"/>
              </a:rPr>
              <a:t>:</a:t>
            </a:r>
            <a:endParaRPr lang="pl-PL" sz="30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99131266"/>
              </p:ext>
            </p:extLst>
          </p:nvPr>
        </p:nvGraphicFramePr>
        <p:xfrm>
          <a:off x="1511641" y="22195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16122"/>
            <a:ext cx="1947333" cy="741633"/>
          </a:xfrm>
          <a:prstGeom prst="rect">
            <a:avLst/>
          </a:prstGeom>
        </p:spPr>
      </p:pic>
      <p:pic>
        <p:nvPicPr>
          <p:cNvPr id="9" name="Picture 2" descr="Flaga narodowa[a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45" y="765945"/>
            <a:ext cx="9399373" cy="145722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4975743" y="83357"/>
            <a:ext cx="5010785" cy="652473"/>
            <a:chOff x="5107459" y="79392"/>
            <a:chExt cx="5010785" cy="652473"/>
          </a:xfrm>
        </p:grpSpPr>
        <p:sp>
          <p:nvSpPr>
            <p:cNvPr id="11" name="pole tekstowe 10"/>
            <p:cNvSpPr txBox="1"/>
            <p:nvPr/>
          </p:nvSpPr>
          <p:spPr>
            <a:xfrm>
              <a:off x="5746558" y="144018"/>
              <a:ext cx="437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Regionalna Izba Obrachunkowa</a:t>
              </a:r>
            </a:p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Krakowie</a:t>
              </a:r>
              <a:endParaRPr lang="pl-PL" sz="1400" cap="small" spc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59" y="79392"/>
              <a:ext cx="652473" cy="652473"/>
            </a:xfrm>
            <a:prstGeom prst="rect">
              <a:avLst/>
            </a:prstGeom>
          </p:spPr>
        </p:pic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04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16291" y="882555"/>
            <a:ext cx="7886700" cy="1325563"/>
          </a:xfrm>
        </p:spPr>
        <p:txBody>
          <a:bodyPr>
            <a:normAutofit/>
          </a:bodyPr>
          <a:lstStyle/>
          <a:p>
            <a:r>
              <a:rPr lang="pl-PL" sz="3000" u="sng" dirty="0" smtClean="0">
                <a:latin typeface="Arial Narrow" panose="020B0606020202030204" pitchFamily="34" charset="0"/>
              </a:rPr>
              <a:t>Jednostki samorządu terytorialnego podzielono na</a:t>
            </a:r>
            <a:r>
              <a:rPr lang="pl-PL" sz="3000" dirty="0" smtClean="0">
                <a:latin typeface="Arial Narrow" panose="020B0606020202030204" pitchFamily="34" charset="0"/>
              </a:rPr>
              <a:t>:</a:t>
            </a:r>
            <a:endParaRPr lang="pl-PL" sz="30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846227"/>
              </p:ext>
            </p:extLst>
          </p:nvPr>
        </p:nvGraphicFramePr>
        <p:xfrm>
          <a:off x="1523289" y="2208118"/>
          <a:ext cx="6072703" cy="383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2363799" y="2303831"/>
            <a:ext cx="5931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</a:t>
            </a:r>
            <a:endParaRPr lang="pl-PL" sz="2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437938" y="3040867"/>
            <a:ext cx="5931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pl-PL" sz="2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437938" y="3815103"/>
            <a:ext cx="5931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pl-PL" sz="2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437938" y="4535085"/>
            <a:ext cx="5931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pl-PL" sz="2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437938" y="5255067"/>
            <a:ext cx="59312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</a:t>
            </a:r>
          </a:p>
          <a:p>
            <a:r>
              <a:rPr lang="pl-PL" sz="2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pl-PL" sz="2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16122"/>
            <a:ext cx="1947333" cy="741633"/>
          </a:xfrm>
          <a:prstGeom prst="rect">
            <a:avLst/>
          </a:prstGeom>
        </p:spPr>
      </p:pic>
      <p:pic>
        <p:nvPicPr>
          <p:cNvPr id="16" name="Picture 2" descr="Flaga narodowa[a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45" y="765945"/>
            <a:ext cx="9399373" cy="145722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a 16"/>
          <p:cNvGrpSpPr/>
          <p:nvPr/>
        </p:nvGrpSpPr>
        <p:grpSpPr>
          <a:xfrm>
            <a:off x="4975743" y="83357"/>
            <a:ext cx="5010785" cy="652473"/>
            <a:chOff x="5107459" y="79392"/>
            <a:chExt cx="5010785" cy="652473"/>
          </a:xfrm>
        </p:grpSpPr>
        <p:sp>
          <p:nvSpPr>
            <p:cNvPr id="18" name="pole tekstowe 17"/>
            <p:cNvSpPr txBox="1"/>
            <p:nvPr/>
          </p:nvSpPr>
          <p:spPr>
            <a:xfrm>
              <a:off x="5746558" y="144018"/>
              <a:ext cx="437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Regionalna Izba Obrachunkowa</a:t>
              </a:r>
            </a:p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Krakowie</a:t>
              </a:r>
              <a:endParaRPr lang="pl-PL" sz="1400" cap="small" spc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Obraz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59" y="79392"/>
              <a:ext cx="652473" cy="652473"/>
            </a:xfrm>
            <a:prstGeom prst="rect">
              <a:avLst/>
            </a:prstGeom>
          </p:spPr>
        </p:pic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0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83202" y="606934"/>
            <a:ext cx="7886700" cy="1325563"/>
          </a:xfrm>
        </p:spPr>
        <p:txBody>
          <a:bodyPr>
            <a:normAutofit/>
          </a:bodyPr>
          <a:lstStyle/>
          <a:p>
            <a:r>
              <a:rPr lang="pl-PL" sz="3000" u="sng" dirty="0" smtClean="0">
                <a:latin typeface="Arial Narrow" panose="020B0606020202030204" pitchFamily="34" charset="0"/>
              </a:rPr>
              <a:t>Gminy wiejskie</a:t>
            </a:r>
            <a:r>
              <a:rPr lang="pl-PL" sz="3000" dirty="0" smtClean="0">
                <a:latin typeface="Arial Narrow" panose="020B0606020202030204" pitchFamily="34" charset="0"/>
              </a:rPr>
              <a:t>:</a:t>
            </a:r>
            <a:endParaRPr lang="pl-PL" sz="3000" dirty="0">
              <a:latin typeface="Arial Narrow" panose="020B060602020203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16122"/>
            <a:ext cx="1947333" cy="741633"/>
          </a:xfrm>
          <a:prstGeom prst="rect">
            <a:avLst/>
          </a:prstGeom>
        </p:spPr>
      </p:pic>
      <p:pic>
        <p:nvPicPr>
          <p:cNvPr id="10" name="Picture 2" descr="Flaga narodowa[a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45" y="765945"/>
            <a:ext cx="9399373" cy="145722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a 10"/>
          <p:cNvGrpSpPr/>
          <p:nvPr/>
        </p:nvGrpSpPr>
        <p:grpSpPr>
          <a:xfrm>
            <a:off x="4975743" y="83357"/>
            <a:ext cx="5010785" cy="652473"/>
            <a:chOff x="5107459" y="79392"/>
            <a:chExt cx="5010785" cy="652473"/>
          </a:xfrm>
        </p:grpSpPr>
        <p:sp>
          <p:nvSpPr>
            <p:cNvPr id="12" name="pole tekstowe 11"/>
            <p:cNvSpPr txBox="1"/>
            <p:nvPr/>
          </p:nvSpPr>
          <p:spPr>
            <a:xfrm>
              <a:off x="5746558" y="144018"/>
              <a:ext cx="437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Regionalna Izba Obrachunkowa</a:t>
              </a:r>
            </a:p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Krakowie</a:t>
              </a:r>
              <a:endParaRPr lang="pl-PL" sz="1400" cap="small" spc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59" y="79392"/>
              <a:ext cx="652473" cy="652473"/>
            </a:xfrm>
            <a:prstGeom prst="rect">
              <a:avLst/>
            </a:prstGeom>
          </p:spPr>
        </p:pic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8</a:t>
            </a:fld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782417"/>
              </p:ext>
            </p:extLst>
          </p:nvPr>
        </p:nvGraphicFramePr>
        <p:xfrm>
          <a:off x="583202" y="1612371"/>
          <a:ext cx="7977595" cy="4858809"/>
        </p:xfrm>
        <a:graphic>
          <a:graphicData uri="http://schemas.openxmlformats.org/drawingml/2006/table">
            <a:tbl>
              <a:tblPr/>
              <a:tblGrid>
                <a:gridCol w="342781"/>
                <a:gridCol w="1647884"/>
                <a:gridCol w="469900"/>
                <a:gridCol w="469900"/>
                <a:gridCol w="1009426"/>
                <a:gridCol w="1009426"/>
                <a:gridCol w="1009426"/>
                <a:gridCol w="1009426"/>
                <a:gridCol w="1009426"/>
              </a:tblGrid>
              <a:tr h="1752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Poz.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JST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Indeks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Dystans 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W1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W2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W3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W4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W5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942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udział dochodów własnych w dochodach ogółem 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relacja nadwyżki operacyjnej (dochody bieżące minus wydatki bieżące) do dochodów ogółem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udział wydatków inwestycyjnych </a:t>
                      </a:r>
                    </a:p>
                    <a:p>
                      <a:pPr algn="ctr" fontAlgn="ctr"/>
                      <a:r>
                        <a:rPr lang="pl-PL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wydatkach ogółem</a:t>
                      </a:r>
                      <a:endParaRPr lang="pl-PL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relacja zobowiązań (zaliczanych do długu publicznego) do dochodów ogółem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obciążenie wydatków bieżących wydatkami na wynagrodzenia     </a:t>
                      </a:r>
                    </a:p>
                    <a:p>
                      <a:pPr algn="ctr" fontAlgn="ctr"/>
                      <a:r>
                        <a:rPr lang="pl-PL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pochodne od wynagrodzeń</a:t>
                      </a:r>
                      <a:endParaRPr lang="pl-PL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ZIELONKI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2,693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C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7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E5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WIELKA WIEŚ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2,539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7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5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8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ED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BOLESŁAW </a:t>
                      </a:r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(pow. olkuski)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2,479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5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44,9%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8E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TRZYCIĄŻ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2,424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33,6%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9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9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7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CHEŁMIEC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2,341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ED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KLUCZE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2,340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F8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KOCMYRZÓW-LUBORZYCA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2,323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3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37,1%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A"/>
                    </a:solidFill>
                  </a:tcPr>
                </a:tc>
              </a:tr>
              <a:tr h="14603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JERZMANOWICE-PRZEGINIA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2,283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E0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NAWOJOWA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2,275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C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37,1%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A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MOGILANY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2,233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82,9%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4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29,7%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CZORSZTYN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2,228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82,7%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9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</a:tr>
              <a:tr h="14204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IGOŁOMIA-WAWRZEŃCZYCE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2,218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34,9%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E7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ZABIERZÓW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2,217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57,7%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A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32,9%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</a:tr>
              <a:tr h="12246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MICHAŁOWICE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2,208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7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BUKOWINA TATRZAŃSKA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2,187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46,4%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C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C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34,9%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2EB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GOŁCZA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2,169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0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C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F5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IWANOWICE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2,166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80,4%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9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D1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0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PRZECISZÓW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2,162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33,1%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FC2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GRYBÓW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2,157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80,1%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5F1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OŚWIĘCIM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2,152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79,9%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5C8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SUŁOSZOWA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2,139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28,1%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A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E8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KONIUSZA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2,130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29,7%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6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34,9%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KORZENNA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2,110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F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34,9%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2EB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SZCZUROWA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2,097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77,9%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B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37,6%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D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TARNÓW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2,088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44,1%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BBA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BABICE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2,088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BAE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KOŚCIELISKO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2,085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77,4%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FE5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ŁUKOWICA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2,083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C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D6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BUDZÓW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2,081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39,1%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OCHOTNICA DOLNA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2,052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B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ADA"/>
                    </a:solidFill>
                  </a:tcPr>
                </a:tc>
              </a:tr>
              <a:tr h="1266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ZEMBRZYCE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2,047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4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37,7%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4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616291" y="1074006"/>
            <a:ext cx="7886700" cy="10240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u="sng" dirty="0" smtClean="0">
                <a:latin typeface="Arial Narrow" panose="020B0606020202030204" pitchFamily="34" charset="0"/>
              </a:rPr>
              <a:t>Gminy wiejskie</a:t>
            </a:r>
            <a:r>
              <a:rPr lang="pl-PL" sz="3000" dirty="0" smtClean="0">
                <a:latin typeface="Arial Narrow" panose="020B0606020202030204" pitchFamily="34" charset="0"/>
              </a:rPr>
              <a:t>:</a:t>
            </a:r>
            <a:endParaRPr lang="pl-PL" sz="30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378660"/>
              </p:ext>
            </p:extLst>
          </p:nvPr>
        </p:nvGraphicFramePr>
        <p:xfrm>
          <a:off x="570842" y="1659022"/>
          <a:ext cx="7977598" cy="4832015"/>
        </p:xfrm>
        <a:graphic>
          <a:graphicData uri="http://schemas.openxmlformats.org/drawingml/2006/table">
            <a:tbl>
              <a:tblPr/>
              <a:tblGrid>
                <a:gridCol w="347682"/>
                <a:gridCol w="1653602"/>
                <a:gridCol w="477889"/>
                <a:gridCol w="448020"/>
                <a:gridCol w="1010081"/>
                <a:gridCol w="1010081"/>
                <a:gridCol w="1010081"/>
                <a:gridCol w="1010081"/>
                <a:gridCol w="1010081"/>
              </a:tblGrid>
              <a:tr h="1271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Poz.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JST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Indeks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Dystans 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W2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W3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W4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W5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874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udział dochodów własnych w dochodach ogółem 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relacja nadwyżki operacyjnej (dochody bieżące minus wydatki bieżące) do dochodów ogółem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udział wydatków inwestycyjnych </a:t>
                      </a:r>
                      <a:endParaRPr lang="pl-PL" sz="8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pl-PL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 </a:t>
                      </a:r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wydatkach ogółem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relacja zobowiązań (zaliczanych do długu publicznego) do dochodów ogółem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obciążenie wydatków bieżących wydatkami na wynagrodzenia     </a:t>
                      </a:r>
                      <a:endParaRPr lang="pl-PL" sz="8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pl-PL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</a:t>
                      </a:r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pochodne od wynagrodzeń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SIEPRAW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2,037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75,6%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17,1%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25,4%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39,6%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CHARSZNICA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2,037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75,6%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27,0%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8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D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KŁAJ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2,037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75,6%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43,0%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24,0%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27,8%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95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BRZEŹNICA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2,033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29,7%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20,6%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37,8%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BIAŁY DUNAJEC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2,023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75,1%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26,7%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13,2%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13,6%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WIŚNIOWA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2,016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6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8,8%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34,2%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GDÓW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2,014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74,8%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30,6%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7,0%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19,1%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14,6%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40,7%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ED1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OSIEK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2,012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74,7%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46,7%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7,3%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0D3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LANCKORONA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2,010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74,6%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E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40,6%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FD2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KOSZYCE*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2,010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74,6%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26,4%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A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31,7%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D5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BISKUPICE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2,007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D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23,0%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36,4%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F6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KAMIENICA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2,006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B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F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37,7%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BOCHNIA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1,994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74,0%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19,2%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24,2%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38,3%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POLANKA WIELKA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1,988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73,8%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37,4%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C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TYMBARK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1,972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73,2%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29,2%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32,7%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DC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ŁAPSZE </a:t>
                      </a:r>
                      <a:r>
                        <a:rPr lang="pl-PL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NIŻNE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1,971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73,2%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25,7%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19,4%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19,7%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SĘKOWA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1,966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73,0%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22,2%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8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26,0%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A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20,3%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35,1%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ED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BYSTRA-SIDZINA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1,965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A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25,7%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17,1%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32,3%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AD9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KAMIONKA WIELKA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1,963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25,2%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KSIĄŻ WIELKI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1,961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72,8%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31,1%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31,3%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6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33,6%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43,4%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6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RYTRO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1,940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72,0%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25,3%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37,4%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C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ŁABOWA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1,933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71,8%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B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8,1%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D5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38,2%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F8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SPYTKOWICE </a:t>
                      </a:r>
                      <a:r>
                        <a:rPr lang="pl-P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(pow. wadowicki)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1,931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71,7%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33,7%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30,4%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9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8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37,6%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WIETRZYCHOWICE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1,928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71,6%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20,4%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E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24,6%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21,0%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6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GROMNIK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1,925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18,0%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9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14,8%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3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38,0%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GRĘBOSZÓW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1,923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71,4%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26,4%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D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C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8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CD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LIMANOWA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1,917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71,2%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24,1%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20,2%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32,6%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32,8%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CDD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STRYSZÓW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1,913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71,0%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19,8%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41,1%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8CA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JABŁONKA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1,913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71,0%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21,4%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5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20,7%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40,1%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DA"/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ZAWOJA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1,905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70,7%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26,1%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31,9%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35,7%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5F1"/>
                    </a:solidFill>
                  </a:tcPr>
                </a:tc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616291" y="6493683"/>
            <a:ext cx="3226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pl-PL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Gmina Koszyce jest od </a:t>
            </a:r>
            <a:r>
              <a:rPr lang="pl-PL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01.01.2019 r. </a:t>
            </a:r>
            <a:r>
              <a:rPr lang="pl-PL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gminą </a:t>
            </a:r>
            <a:r>
              <a:rPr lang="pl-PL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miejsko-wiejską.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16122"/>
            <a:ext cx="1947333" cy="741633"/>
          </a:xfrm>
          <a:prstGeom prst="rect">
            <a:avLst/>
          </a:prstGeom>
        </p:spPr>
      </p:pic>
      <p:pic>
        <p:nvPicPr>
          <p:cNvPr id="10" name="Picture 2" descr="Flaga narodowa[a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45" y="765945"/>
            <a:ext cx="9399373" cy="145722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a 10"/>
          <p:cNvGrpSpPr/>
          <p:nvPr/>
        </p:nvGrpSpPr>
        <p:grpSpPr>
          <a:xfrm>
            <a:off x="4975743" y="83357"/>
            <a:ext cx="5010785" cy="652473"/>
            <a:chOff x="5107459" y="79392"/>
            <a:chExt cx="5010785" cy="652473"/>
          </a:xfrm>
        </p:grpSpPr>
        <p:sp>
          <p:nvSpPr>
            <p:cNvPr id="12" name="pole tekstowe 11"/>
            <p:cNvSpPr txBox="1"/>
            <p:nvPr/>
          </p:nvSpPr>
          <p:spPr>
            <a:xfrm>
              <a:off x="5746558" y="144018"/>
              <a:ext cx="437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Regionalna Izba Obrachunkowa</a:t>
              </a:r>
            </a:p>
            <a:p>
              <a:r>
                <a:rPr lang="pl-PL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Krakowie</a:t>
              </a:r>
              <a:endParaRPr lang="pl-PL" sz="1400" cap="small" spc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59" y="79392"/>
              <a:ext cx="652473" cy="652473"/>
            </a:xfrm>
            <a:prstGeom prst="rect">
              <a:avLst/>
            </a:prstGeom>
          </p:spPr>
        </p:pic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E9EB-94B0-4E34-A34B-A9C8212C446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6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4284</Words>
  <Application>Microsoft Office PowerPoint</Application>
  <PresentationFormat>Pokaz na ekranie (4:3)</PresentationFormat>
  <Paragraphs>2101</Paragraphs>
  <Slides>17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Times New Roman</vt:lpstr>
      <vt:lpstr>Wingdings</vt:lpstr>
      <vt:lpstr>Motyw pakietu Office</vt:lpstr>
      <vt:lpstr>Informacja finansowa  jednostek samorządu terytorialnego  województwa  małopolskiego  za 2018 rok</vt:lpstr>
      <vt:lpstr>Porozumienie pomiędzy Wojewodą Małopolskim  a Regionalną Izbą Obrachunkową w Krakowie</vt:lpstr>
      <vt:lpstr>Cele informacji:</vt:lpstr>
      <vt:lpstr>Metodologia:</vt:lpstr>
      <vt:lpstr>Metodologia:</vt:lpstr>
      <vt:lpstr>Prezentacja programu PowerPoint</vt:lpstr>
      <vt:lpstr>Jednostki samorządu terytorialnego podzielono na:</vt:lpstr>
      <vt:lpstr>Gminy wiejskie: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Bartosz Kuras</dc:creator>
  <cp:lastModifiedBy>Bartosz Kuras</cp:lastModifiedBy>
  <cp:revision>79</cp:revision>
  <dcterms:created xsi:type="dcterms:W3CDTF">2019-04-03T10:16:56Z</dcterms:created>
  <dcterms:modified xsi:type="dcterms:W3CDTF">2019-06-18T12:08:50Z</dcterms:modified>
</cp:coreProperties>
</file>